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2" r:id="rId3"/>
    <p:sldId id="274" r:id="rId4"/>
    <p:sldId id="273" r:id="rId5"/>
    <p:sldId id="259" r:id="rId6"/>
    <p:sldId id="258" r:id="rId7"/>
    <p:sldId id="260" r:id="rId8"/>
    <p:sldId id="261" r:id="rId9"/>
    <p:sldId id="262" r:id="rId10"/>
    <p:sldId id="287" r:id="rId11"/>
    <p:sldId id="279" r:id="rId12"/>
    <p:sldId id="281" r:id="rId13"/>
    <p:sldId id="278" r:id="rId14"/>
    <p:sldId id="280" r:id="rId15"/>
    <p:sldId id="269" r:id="rId16"/>
    <p:sldId id="284" r:id="rId17"/>
    <p:sldId id="285" r:id="rId18"/>
    <p:sldId id="286" r:id="rId19"/>
    <p:sldId id="283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0" autoAdjust="0"/>
    <p:restoredTop sz="94660"/>
  </p:normalViewPr>
  <p:slideViewPr>
    <p:cSldViewPr snapToGrid="0" snapToObjects="1">
      <p:cViewPr>
        <p:scale>
          <a:sx n="117" d="100"/>
          <a:sy n="117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96" d="100"/>
          <a:sy n="96" d="100"/>
        </p:scale>
        <p:origin x="-22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692F3-A4C3-4CA5-89F3-CB99890C0F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4EE6A2-ABED-4FBD-8090-730CBE26E2CB}">
      <dgm:prSet phldrT="[Tes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Prezzo prodotto all’origine</a:t>
          </a:r>
          <a:endParaRPr lang="it-IT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64BBB-FA3A-4635-A29F-08B2208372A8}" type="parTrans" cxnId="{1D1A20E3-6A5E-46EB-A819-ECEAC0EB4E44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C8F2AE0E-0145-4006-99B2-3A93776DDCDA}" type="sibTrans" cxnId="{1D1A20E3-6A5E-46EB-A819-ECEAC0EB4E44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D92A55DE-264B-4F02-8BD8-8CAF0EAC61C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Indice</a:t>
          </a:r>
          <a:r>
            <a:rPr lang="it-IT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moltipli-catore</a:t>
          </a:r>
          <a:endParaRPr lang="it-IT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ABF700-B15A-44D3-820D-6E797F1365DD}" type="parTrans" cxnId="{3591950F-CE35-4528-B7DA-5DC78328C501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4663CB8C-103C-4746-AFCC-64C0C6F9B290}" type="sibTrans" cxnId="{3591950F-CE35-4528-B7DA-5DC78328C501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70F92961-5337-4D7F-9C1D-D072EE6A3FDD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Proiezione prezzo al consumo</a:t>
          </a:r>
          <a:endParaRPr lang="it-IT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2F3DD9-3168-4992-8073-F1C04477D49A}" type="sibTrans" cxnId="{9D9F005D-FA82-4357-B11A-F8F00D756390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FBB88181-CF19-4FD3-862C-45B6A6697770}" type="parTrans" cxnId="{9D9F005D-FA82-4357-B11A-F8F00D756390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9EB2842D-4B67-4300-B81D-850B83A8B491}">
      <dgm:prSet custT="1"/>
      <dgm:spPr/>
      <dgm:t>
        <a:bodyPr/>
        <a:lstStyle/>
        <a:p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Va aggiunto al prezzo all’origine per avere il prezzo del prodotto finale commercializzato (comprende: costi di certificazione, imbottigliamento e distribuzione - UNAPROL)</a:t>
          </a:r>
          <a:endParaRPr lang="it-IT" sz="1100" dirty="0">
            <a:latin typeface="Times New Roman" pitchFamily="18" charset="0"/>
            <a:cs typeface="Times New Roman" pitchFamily="18" charset="0"/>
          </a:endParaRPr>
        </a:p>
      </dgm:t>
    </dgm:pt>
    <dgm:pt modelId="{332C0388-4679-4D69-8BBC-094DAF9F418D}" type="parTrans" cxnId="{5D7198C9-50A6-45A5-B11F-E7316CCC19B2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D5A5F44A-89DA-4F93-8921-314A96FC5AAD}" type="sibTrans" cxnId="{5D7198C9-50A6-45A5-B11F-E7316CCC19B2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D036F32D-12F4-4D3F-B2BE-7F8AE2D4CF45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 sz="1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Rilevazione fenomeni anomali</a:t>
          </a:r>
          <a:endParaRPr lang="it-IT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685CE6-76BC-4BE3-B262-4AEC6D6684D0}" type="parTrans" cxnId="{2A7CB5C4-4EC8-4A84-9BFD-1F17F4BE40C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491E0243-DB91-4D0B-829E-AB71AA7B2E68}" type="sibTrans" cxnId="{2A7CB5C4-4EC8-4A84-9BFD-1F17F4BE40C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D1B742DF-1AFD-4A2C-A26E-D94ECCB812FD}">
      <dgm:prSet custT="1"/>
      <dgm:spPr/>
      <dgm:t>
        <a:bodyPr/>
        <a:lstStyle/>
        <a:p>
          <a:pPr eaLnBrk="1" latinLnBrk="0"/>
          <a:endParaRPr lang="it-IT" sz="1100" i="1" u="sng" dirty="0">
            <a:latin typeface="Times New Roman" pitchFamily="18" charset="0"/>
            <a:cs typeface="Times New Roman" pitchFamily="18" charset="0"/>
          </a:endParaRPr>
        </a:p>
      </dgm:t>
    </dgm:pt>
    <dgm:pt modelId="{888A6016-7AA6-4FCC-AD94-57C7CC00B947}" type="parTrans" cxnId="{2DE84D43-916B-41D4-B2DC-833B3613EE4E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EE1432A5-BA9C-4FA3-8632-829A28A3EC22}" type="sibTrans" cxnId="{2DE84D43-916B-41D4-B2DC-833B3613EE4E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6B1D78EC-CEBE-43B1-B893-EB728EF26BD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Il software rileva i prezzi dei prodotti commercializzati più bassi della </a:t>
          </a:r>
          <a:r>
            <a:rPr lang="it-IT" sz="1100" i="1" dirty="0" smtClean="0">
              <a:latin typeface="Times New Roman" pitchFamily="18" charset="0"/>
              <a:cs typeface="Times New Roman" pitchFamily="18" charset="0"/>
            </a:rPr>
            <a:t>soglia di tolleranza </a:t>
          </a:r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individuata per tipologia di bene del paniere bersaglio e per area geografica, inviando un segnale di </a:t>
          </a:r>
          <a:r>
            <a:rPr lang="it-IT" sz="1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Allerta</a:t>
          </a:r>
          <a:endParaRPr lang="it-IT" sz="11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169113-3C0B-43F5-B058-4382DB35EA82}" type="parTrans" cxnId="{8704F550-3573-4B06-B105-1EF65CAFC643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4BC95EDC-9306-4E4B-8490-962EF5A342AB}" type="sibTrans" cxnId="{8704F550-3573-4B06-B105-1EF65CAFC643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F450E055-6407-42D9-9149-B63D2E985785}">
      <dgm:prSet custT="1"/>
      <dgm:spPr/>
      <dgm:t>
        <a:bodyPr/>
        <a:lstStyle/>
        <a:p>
          <a:pPr eaLnBrk="1" latinLnBrk="0"/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Prezzo merce nuda franco azienda (UNAPROL)</a:t>
          </a:r>
          <a:endParaRPr lang="it-IT" sz="1100" dirty="0">
            <a:latin typeface="Times New Roman" pitchFamily="18" charset="0"/>
            <a:cs typeface="Times New Roman" pitchFamily="18" charset="0"/>
          </a:endParaRPr>
        </a:p>
      </dgm:t>
    </dgm:pt>
    <dgm:pt modelId="{7A74D725-2BE8-451A-AA0C-E50DBFCA5E8A}" type="parTrans" cxnId="{F91F6F69-D49E-42E7-9D21-BA4CF5AB337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726103AA-ED73-46BB-825A-28A4869EEBB4}" type="sibTrans" cxnId="{F91F6F69-D49E-42E7-9D21-BA4CF5AB337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3A837EF6-25C7-48AE-87D5-4109F187DA9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eaLnBrk="1" latinLnBrk="0"/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Paniere</a:t>
          </a:r>
          <a:r>
            <a:rPr lang="it-IT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bersaglio</a:t>
          </a:r>
          <a:endParaRPr lang="it-IT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327F5-C7CD-45EF-A1FC-5F813EB68334}" type="parTrans" cxnId="{5C0EF58E-6CC2-45A7-8A10-36CB2F20F8C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EEA2FEB9-6318-472B-8891-612B81906AB6}" type="sibTrans" cxnId="{5C0EF58E-6CC2-45A7-8A10-36CB2F20F8C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EFCD9858-2F91-4408-A563-8274063B9945}">
      <dgm:prSet custT="1"/>
      <dgm:spPr/>
      <dgm:t>
        <a:bodyPr/>
        <a:lstStyle/>
        <a:p>
          <a:pPr eaLnBrk="1" latinLnBrk="0"/>
          <a:r>
            <a:rPr lang="it-IT" sz="900" dirty="0" smtClean="0">
              <a:latin typeface="Times New Roman" pitchFamily="18" charset="0"/>
              <a:cs typeface="Times New Roman" pitchFamily="18" charset="0"/>
            </a:rPr>
            <a:t>Olio extra vergine di oliva italiano</a:t>
          </a:r>
          <a:endParaRPr lang="it-IT" sz="900" dirty="0">
            <a:latin typeface="Times New Roman" pitchFamily="18" charset="0"/>
            <a:cs typeface="Times New Roman" pitchFamily="18" charset="0"/>
          </a:endParaRPr>
        </a:p>
      </dgm:t>
    </dgm:pt>
    <dgm:pt modelId="{32B4E450-10EB-4A65-A93F-66F26DEAA77A}" type="parTrans" cxnId="{836296F7-C612-4C0F-93F9-2A2B7FF009D9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1B522D2B-8E73-4F49-9D70-0AF6438A50E5}" type="sibTrans" cxnId="{836296F7-C612-4C0F-93F9-2A2B7FF009D9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C0189C03-038D-45C5-B88A-0633FD2BF09A}">
      <dgm:prSet custT="1"/>
      <dgm:spPr/>
      <dgm:t>
        <a:bodyPr/>
        <a:lstStyle/>
        <a:p>
          <a:pPr eaLnBrk="1" latinLnBrk="0"/>
          <a:r>
            <a:rPr lang="it-IT" sz="900" dirty="0" smtClean="0">
              <a:latin typeface="Times New Roman" pitchFamily="18" charset="0"/>
              <a:cs typeface="Times New Roman" pitchFamily="18" charset="0"/>
            </a:rPr>
            <a:t>Olio extra vergine di oliva comunitario ed extra comunitario</a:t>
          </a:r>
          <a:endParaRPr lang="it-IT" sz="900" dirty="0">
            <a:latin typeface="Times New Roman" pitchFamily="18" charset="0"/>
            <a:cs typeface="Times New Roman" pitchFamily="18" charset="0"/>
          </a:endParaRPr>
        </a:p>
      </dgm:t>
    </dgm:pt>
    <dgm:pt modelId="{5EEF01A5-9DFA-49D6-A50F-DC0E8F04F53C}" type="parTrans" cxnId="{6B04C165-3186-4AD4-9A7D-BF22332A7133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73B72A9C-B6D2-45E1-B068-41E5A3707B6A}" type="sibTrans" cxnId="{6B04C165-3186-4AD4-9A7D-BF22332A7133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4401F22D-AB4B-4BB4-815D-74CE0E2C4D14}">
      <dgm:prSet custT="1"/>
      <dgm:spPr/>
      <dgm:t>
        <a:bodyPr/>
        <a:lstStyle/>
        <a:p>
          <a:pPr eaLnBrk="1" latinLnBrk="0"/>
          <a:r>
            <a:rPr lang="it-IT" sz="900" dirty="0" smtClean="0">
              <a:latin typeface="Times New Roman" pitchFamily="18" charset="0"/>
              <a:cs typeface="Times New Roman" pitchFamily="18" charset="0"/>
            </a:rPr>
            <a:t>Olio extra vergine di oliva italiano a qualità regolamentata (DOP, IGP e BIO) </a:t>
          </a:r>
          <a:endParaRPr lang="it-IT" sz="900" dirty="0">
            <a:latin typeface="Times New Roman" pitchFamily="18" charset="0"/>
            <a:cs typeface="Times New Roman" pitchFamily="18" charset="0"/>
          </a:endParaRPr>
        </a:p>
      </dgm:t>
    </dgm:pt>
    <dgm:pt modelId="{146FF4A1-74A9-46B4-BC18-36E02E893FF0}" type="parTrans" cxnId="{71E10832-7CC7-4457-AC76-714A9EC3DF7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2284BABA-260F-4304-8FC8-F3D801F442A9}" type="sibTrans" cxnId="{71E10832-7CC7-4457-AC76-714A9EC3DF7B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CDD69B0C-5A23-4AEF-A59B-E2133C24798D}">
      <dgm:prSet custT="1"/>
      <dgm:spPr/>
      <dgm:t>
        <a:bodyPr/>
        <a:lstStyle/>
        <a:p>
          <a:pPr eaLnBrk="1" latinLnBrk="0"/>
          <a:r>
            <a:rPr lang="it-IT" sz="900" dirty="0" smtClean="0">
              <a:latin typeface="Times New Roman" pitchFamily="18" charset="0"/>
              <a:cs typeface="Times New Roman" pitchFamily="18" charset="0"/>
            </a:rPr>
            <a:t>Altri oli</a:t>
          </a:r>
          <a:endParaRPr lang="it-IT" sz="900" dirty="0">
            <a:latin typeface="Times New Roman" pitchFamily="18" charset="0"/>
            <a:cs typeface="Times New Roman" pitchFamily="18" charset="0"/>
          </a:endParaRPr>
        </a:p>
      </dgm:t>
    </dgm:pt>
    <dgm:pt modelId="{160BD80C-DBB1-4791-9D75-699929180637}" type="parTrans" cxnId="{BF5C52AC-30BA-4A0A-AD19-0EEB427C8F06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76A34AEA-E8E1-4A20-8ED6-2BA9121D4DCB}" type="sibTrans" cxnId="{BF5C52AC-30BA-4A0A-AD19-0EEB427C8F06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3CCE5FEE-788A-48CD-B922-9AE472D16524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 anomalie</a:t>
          </a:r>
          <a:endParaRPr lang="it-IT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D0BF6-8662-4BF7-8536-C5BF17494A43}" type="parTrans" cxnId="{671F8A28-7890-4B35-8915-E8C2C27C01AF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AC2B8F02-A73D-4FF4-BB54-62534BC5F919}" type="sibTrans" cxnId="{671F8A28-7890-4B35-8915-E8C2C27C01AF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53ED18B3-B421-49C4-A00A-B8827C01DE2C}">
      <dgm:prSet custT="1"/>
      <dgm:spPr/>
      <dgm:t>
        <a:bodyPr/>
        <a:lstStyle/>
        <a:p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L’ICQRF verifica le anomalie rilevate dal software</a:t>
          </a:r>
          <a:endParaRPr lang="it-IT" sz="1100" i="1" dirty="0">
            <a:latin typeface="Times New Roman" pitchFamily="18" charset="0"/>
            <a:cs typeface="Times New Roman" pitchFamily="18" charset="0"/>
          </a:endParaRPr>
        </a:p>
      </dgm:t>
    </dgm:pt>
    <dgm:pt modelId="{B8C41D69-F411-46AC-AC6F-C9814CFF2E01}" type="parTrans" cxnId="{6C31F521-65FD-4E4C-A0DD-DC1ACD396538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09959C3A-97C6-4784-A572-7721A7F151A1}" type="sibTrans" cxnId="{6C31F521-65FD-4E4C-A0DD-DC1ACD396538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2A8AE273-B59F-4CA0-89EE-54E26031A9DC}">
      <dgm:prSet custT="1"/>
      <dgm:spPr/>
      <dgm:t>
        <a:bodyPr/>
        <a:lstStyle/>
        <a:p>
          <a:pPr eaLnBrk="1" latinLnBrk="0"/>
          <a:r>
            <a:rPr lang="it-IT" sz="1100" i="0" dirty="0" smtClean="0">
              <a:latin typeface="Times New Roman" pitchFamily="18" charset="0"/>
              <a:cs typeface="Times New Roman" pitchFamily="18" charset="0"/>
            </a:rPr>
            <a:t>Viene calcolata in automatico dal software decurtando di una %  il prezzo del prodotto finale commercializzato. Tale proiezione viene indicata come  </a:t>
          </a:r>
          <a:r>
            <a:rPr lang="it-IT" sz="1100" i="1" dirty="0" smtClean="0">
              <a:latin typeface="Times New Roman" pitchFamily="18" charset="0"/>
              <a:cs typeface="Times New Roman" pitchFamily="18" charset="0"/>
            </a:rPr>
            <a:t>soglia di tolleranza</a:t>
          </a:r>
          <a:endParaRPr lang="it-IT" sz="1100" i="1" dirty="0">
            <a:latin typeface="Times New Roman" pitchFamily="18" charset="0"/>
            <a:cs typeface="Times New Roman" pitchFamily="18" charset="0"/>
          </a:endParaRPr>
        </a:p>
      </dgm:t>
    </dgm:pt>
    <dgm:pt modelId="{3BD294EE-27F5-4755-BB81-02DD77BEFD4B}" type="parTrans" cxnId="{F0D286B8-D63B-498F-A1B6-0A33ACB4DB77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5E4245FB-B395-43C8-A998-749EFD13A690}" type="sibTrans" cxnId="{F0D286B8-D63B-498F-A1B6-0A33ACB4DB77}">
      <dgm:prSet/>
      <dgm:spPr/>
      <dgm:t>
        <a:bodyPr/>
        <a:lstStyle/>
        <a:p>
          <a:endParaRPr lang="it-IT">
            <a:latin typeface="Times New Roman" pitchFamily="18" charset="0"/>
            <a:cs typeface="Times New Roman" pitchFamily="18" charset="0"/>
          </a:endParaRPr>
        </a:p>
      </dgm:t>
    </dgm:pt>
    <dgm:pt modelId="{81237BB7-0AD7-465B-9BE2-50889C5ACAB6}">
      <dgm:prSet custT="1"/>
      <dgm:spPr/>
      <dgm:t>
        <a:bodyPr/>
        <a:lstStyle/>
        <a:p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Ad anomalie riscontrate : </a:t>
          </a:r>
          <a:r>
            <a:rPr lang="it-IT" sz="1100" i="1" dirty="0" smtClean="0">
              <a:latin typeface="Times New Roman" pitchFamily="18" charset="0"/>
              <a:cs typeface="Times New Roman" pitchFamily="18" charset="0"/>
            </a:rPr>
            <a:t>Panel test </a:t>
          </a:r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it-IT" sz="1100" i="1" u="none" dirty="0" smtClean="0">
              <a:latin typeface="Times New Roman" pitchFamily="18" charset="0"/>
              <a:cs typeface="Times New Roman" pitchFamily="18" charset="0"/>
            </a:rPr>
            <a:t>analisi di laboratorio</a:t>
          </a:r>
          <a:r>
            <a:rPr lang="it-IT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t-IT" sz="1100" i="1" dirty="0" smtClean="0">
              <a:latin typeface="Times New Roman" pitchFamily="18" charset="0"/>
              <a:cs typeface="Times New Roman" pitchFamily="18" charset="0"/>
            </a:rPr>
            <a:t>chimico-fisica</a:t>
          </a:r>
          <a:endParaRPr lang="it-IT" sz="1100" i="1" dirty="0">
            <a:latin typeface="Times New Roman" pitchFamily="18" charset="0"/>
            <a:cs typeface="Times New Roman" pitchFamily="18" charset="0"/>
          </a:endParaRPr>
        </a:p>
      </dgm:t>
    </dgm:pt>
    <dgm:pt modelId="{F1C74EDC-0DA3-46A9-B336-8CBC4E62A9BD}" type="parTrans" cxnId="{62358068-B18E-4CF8-BCC0-7C51B885516D}">
      <dgm:prSet/>
      <dgm:spPr/>
      <dgm:t>
        <a:bodyPr/>
        <a:lstStyle/>
        <a:p>
          <a:endParaRPr lang="it-IT"/>
        </a:p>
      </dgm:t>
    </dgm:pt>
    <dgm:pt modelId="{AC3E9FDC-3E53-4727-8C83-0D0B035CCAF5}" type="sibTrans" cxnId="{62358068-B18E-4CF8-BCC0-7C51B885516D}">
      <dgm:prSet/>
      <dgm:spPr/>
      <dgm:t>
        <a:bodyPr/>
        <a:lstStyle/>
        <a:p>
          <a:endParaRPr lang="it-IT"/>
        </a:p>
      </dgm:t>
    </dgm:pt>
    <dgm:pt modelId="{06B5B890-4F34-4507-8205-D82A017A79A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1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che viene trasmesso all’ICQRF </a:t>
          </a:r>
          <a:endParaRPr lang="it-IT" sz="11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6863FA-F3D2-480D-95B6-0A1F0AC9AD71}" type="parTrans" cxnId="{640F9E52-76BE-4567-8A55-B54DF47AA4FC}">
      <dgm:prSet/>
      <dgm:spPr/>
      <dgm:t>
        <a:bodyPr/>
        <a:lstStyle/>
        <a:p>
          <a:endParaRPr lang="it-IT"/>
        </a:p>
      </dgm:t>
    </dgm:pt>
    <dgm:pt modelId="{E905FA4B-2C4C-4B28-896B-048A3EA53566}" type="sibTrans" cxnId="{640F9E52-76BE-4567-8A55-B54DF47AA4FC}">
      <dgm:prSet/>
      <dgm:spPr/>
      <dgm:t>
        <a:bodyPr/>
        <a:lstStyle/>
        <a:p>
          <a:endParaRPr lang="it-IT"/>
        </a:p>
      </dgm:t>
    </dgm:pt>
    <dgm:pt modelId="{E57225D3-3EEA-4176-8DCE-56397429A164}" type="pres">
      <dgm:prSet presAssocID="{318692F3-A4C3-4CA5-89F3-CB99890C0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AC501F0-5618-4EB6-A104-CBF10A3357EE}" type="pres">
      <dgm:prSet presAssocID="{3A837EF6-25C7-48AE-87D5-4109F187DA9E}" presName="composite" presStyleCnt="0"/>
      <dgm:spPr/>
    </dgm:pt>
    <dgm:pt modelId="{80D50987-8410-4B28-9417-1AA45840F57F}" type="pres">
      <dgm:prSet presAssocID="{3A837EF6-25C7-48AE-87D5-4109F187DA9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7786E9-7016-4F6A-81CD-96F78CC84663}" type="pres">
      <dgm:prSet presAssocID="{3A837EF6-25C7-48AE-87D5-4109F187DA9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9B4CF5-0983-4C1E-948F-36DEFE6AAB2C}" type="pres">
      <dgm:prSet presAssocID="{EEA2FEB9-6318-472B-8891-612B81906AB6}" presName="sp" presStyleCnt="0"/>
      <dgm:spPr/>
    </dgm:pt>
    <dgm:pt modelId="{A56829E9-E579-4B51-9611-39B02D5B2035}" type="pres">
      <dgm:prSet presAssocID="{024EE6A2-ABED-4FBD-8090-730CBE26E2CB}" presName="composite" presStyleCnt="0"/>
      <dgm:spPr/>
    </dgm:pt>
    <dgm:pt modelId="{22C7AEA2-4983-416A-ACC6-A0EE7C540637}" type="pres">
      <dgm:prSet presAssocID="{024EE6A2-ABED-4FBD-8090-730CBE26E2CB}" presName="parentText" presStyleLbl="alignNode1" presStyleIdx="1" presStyleCnt="6" custLinFactNeighborY="-181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57487-4436-4D95-AAAF-1942E1E3CA50}" type="pres">
      <dgm:prSet presAssocID="{024EE6A2-ABED-4FBD-8090-730CBE26E2CB}" presName="descendantText" presStyleLbl="alignAcc1" presStyleIdx="1" presStyleCnt="6" custLinFactNeighborX="631" custLinFactNeighborY="-69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DA2373-E719-47FB-B8A7-7A8621830DD2}" type="pres">
      <dgm:prSet presAssocID="{C8F2AE0E-0145-4006-99B2-3A93776DDCDA}" presName="sp" presStyleCnt="0"/>
      <dgm:spPr/>
    </dgm:pt>
    <dgm:pt modelId="{D7629331-F28E-4D98-BC8B-8C41D4EA5EA3}" type="pres">
      <dgm:prSet presAssocID="{D92A55DE-264B-4F02-8BD8-8CAF0EAC61C5}" presName="composite" presStyleCnt="0"/>
      <dgm:spPr/>
    </dgm:pt>
    <dgm:pt modelId="{3A5BF4F7-50FE-4631-8EA2-A462515FC101}" type="pres">
      <dgm:prSet presAssocID="{D92A55DE-264B-4F02-8BD8-8CAF0EAC61C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BD1D6D-B5BD-4809-9F84-7AADD0441D82}" type="pres">
      <dgm:prSet presAssocID="{D92A55DE-264B-4F02-8BD8-8CAF0EAC61C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18B613-A232-4132-BB27-B6A49376EA43}" type="pres">
      <dgm:prSet presAssocID="{4663CB8C-103C-4746-AFCC-64C0C6F9B290}" presName="sp" presStyleCnt="0"/>
      <dgm:spPr/>
    </dgm:pt>
    <dgm:pt modelId="{1B0900AF-D842-420A-9CFE-2DE6C73FCDFB}" type="pres">
      <dgm:prSet presAssocID="{70F92961-5337-4D7F-9C1D-D072EE6A3FDD}" presName="composite" presStyleCnt="0"/>
      <dgm:spPr/>
    </dgm:pt>
    <dgm:pt modelId="{34404E69-A6BA-4524-A78B-D39A30ADF580}" type="pres">
      <dgm:prSet presAssocID="{70F92961-5337-4D7F-9C1D-D072EE6A3FD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5FD5FD-C816-4C26-997F-1C6961D11A63}" type="pres">
      <dgm:prSet presAssocID="{70F92961-5337-4D7F-9C1D-D072EE6A3FD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C8170E-2CDF-499A-9B55-D5841677735E}" type="pres">
      <dgm:prSet presAssocID="{EB2F3DD9-3168-4992-8073-F1C04477D49A}" presName="sp" presStyleCnt="0"/>
      <dgm:spPr/>
    </dgm:pt>
    <dgm:pt modelId="{43AD164E-8536-4BBA-9802-858CA3092AC1}" type="pres">
      <dgm:prSet presAssocID="{D036F32D-12F4-4D3F-B2BE-7F8AE2D4CF45}" presName="composite" presStyleCnt="0"/>
      <dgm:spPr/>
    </dgm:pt>
    <dgm:pt modelId="{5B9CF97F-6CE7-4BE1-806E-5D15E67E676A}" type="pres">
      <dgm:prSet presAssocID="{D036F32D-12F4-4D3F-B2BE-7F8AE2D4CF45}" presName="parentText" presStyleLbl="alignNode1" presStyleIdx="4" presStyleCnt="6" custScaleX="11740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2D849B-C875-4CC2-AB7A-7E8FB1A26161}" type="pres">
      <dgm:prSet presAssocID="{D036F32D-12F4-4D3F-B2BE-7F8AE2D4CF4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9B9D97-EC36-46D9-BDB4-BE3EF7B094C9}" type="pres">
      <dgm:prSet presAssocID="{491E0243-DB91-4D0B-829E-AB71AA7B2E68}" presName="sp" presStyleCnt="0"/>
      <dgm:spPr/>
    </dgm:pt>
    <dgm:pt modelId="{CAC09E04-8E60-43DB-994B-E57D7EF16AEB}" type="pres">
      <dgm:prSet presAssocID="{3CCE5FEE-788A-48CD-B922-9AE472D16524}" presName="composite" presStyleCnt="0"/>
      <dgm:spPr/>
    </dgm:pt>
    <dgm:pt modelId="{8DADFF4C-240B-4549-A743-74A688F82AFA}" type="pres">
      <dgm:prSet presAssocID="{3CCE5FEE-788A-48CD-B922-9AE472D1652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C19164-02BF-49BF-95F6-FDD2B3658AAB}" type="pres">
      <dgm:prSet presAssocID="{3CCE5FEE-788A-48CD-B922-9AE472D1652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E10832-7CC7-4457-AC76-714A9EC3DF7B}" srcId="{3A837EF6-25C7-48AE-87D5-4109F187DA9E}" destId="{4401F22D-AB4B-4BB4-815D-74CE0E2C4D14}" srcOrd="2" destOrd="0" parTransId="{146FF4A1-74A9-46B4-BC18-36E02E893FF0}" sibTransId="{2284BABA-260F-4304-8FC8-F3D801F442A9}"/>
    <dgm:cxn modelId="{2A5650E9-4DAA-40A7-A9D8-E02945BC1DF8}" type="presOf" srcId="{06B5B890-4F34-4507-8205-D82A017A79A1}" destId="{0A2D849B-C875-4CC2-AB7A-7E8FB1A26161}" srcOrd="0" destOrd="1" presId="urn:microsoft.com/office/officeart/2005/8/layout/chevron2"/>
    <dgm:cxn modelId="{C3547071-EC81-4A69-A785-500935B5D637}" type="presOf" srcId="{EFCD9858-2F91-4408-A563-8274063B9945}" destId="{387786E9-7016-4F6A-81CD-96F78CC84663}" srcOrd="0" destOrd="0" presId="urn:microsoft.com/office/officeart/2005/8/layout/chevron2"/>
    <dgm:cxn modelId="{6AE000D3-F665-4466-9F74-BE0776E42246}" type="presOf" srcId="{C0189C03-038D-45C5-B88A-0633FD2BF09A}" destId="{387786E9-7016-4F6A-81CD-96F78CC84663}" srcOrd="0" destOrd="1" presId="urn:microsoft.com/office/officeart/2005/8/layout/chevron2"/>
    <dgm:cxn modelId="{836296F7-C612-4C0F-93F9-2A2B7FF009D9}" srcId="{3A837EF6-25C7-48AE-87D5-4109F187DA9E}" destId="{EFCD9858-2F91-4408-A563-8274063B9945}" srcOrd="0" destOrd="0" parTransId="{32B4E450-10EB-4A65-A93F-66F26DEAA77A}" sibTransId="{1B522D2B-8E73-4F49-9D70-0AF6438A50E5}"/>
    <dgm:cxn modelId="{1D1A20E3-6A5E-46EB-A819-ECEAC0EB4E44}" srcId="{318692F3-A4C3-4CA5-89F3-CB99890C0F91}" destId="{024EE6A2-ABED-4FBD-8090-730CBE26E2CB}" srcOrd="1" destOrd="0" parTransId="{CF564BBB-FA3A-4635-A29F-08B2208372A8}" sibTransId="{C8F2AE0E-0145-4006-99B2-3A93776DDCDA}"/>
    <dgm:cxn modelId="{A53DD4AB-07C4-48E2-B390-6193908C2248}" type="presOf" srcId="{D036F32D-12F4-4D3F-B2BE-7F8AE2D4CF45}" destId="{5B9CF97F-6CE7-4BE1-806E-5D15E67E676A}" srcOrd="0" destOrd="0" presId="urn:microsoft.com/office/officeart/2005/8/layout/chevron2"/>
    <dgm:cxn modelId="{5D7198C9-50A6-45A5-B11F-E7316CCC19B2}" srcId="{D92A55DE-264B-4F02-8BD8-8CAF0EAC61C5}" destId="{9EB2842D-4B67-4300-B81D-850B83A8B491}" srcOrd="0" destOrd="0" parTransId="{332C0388-4679-4D69-8BBC-094DAF9F418D}" sibTransId="{D5A5F44A-89DA-4F93-8921-314A96FC5AAD}"/>
    <dgm:cxn modelId="{66955702-4105-454F-8FA3-2236F4BAFB54}" type="presOf" srcId="{318692F3-A4C3-4CA5-89F3-CB99890C0F91}" destId="{E57225D3-3EEA-4176-8DCE-56397429A164}" srcOrd="0" destOrd="0" presId="urn:microsoft.com/office/officeart/2005/8/layout/chevron2"/>
    <dgm:cxn modelId="{3591950F-CE35-4528-B7DA-5DC78328C501}" srcId="{318692F3-A4C3-4CA5-89F3-CB99890C0F91}" destId="{D92A55DE-264B-4F02-8BD8-8CAF0EAC61C5}" srcOrd="2" destOrd="0" parTransId="{4AABF700-B15A-44D3-820D-6E797F1365DD}" sibTransId="{4663CB8C-103C-4746-AFCC-64C0C6F9B290}"/>
    <dgm:cxn modelId="{4D2581EC-792C-42B5-B8EA-FF9DFE759979}" type="presOf" srcId="{D92A55DE-264B-4F02-8BD8-8CAF0EAC61C5}" destId="{3A5BF4F7-50FE-4631-8EA2-A462515FC101}" srcOrd="0" destOrd="0" presId="urn:microsoft.com/office/officeart/2005/8/layout/chevron2"/>
    <dgm:cxn modelId="{2A7CB5C4-4EC8-4A84-9BFD-1F17F4BE40CB}" srcId="{318692F3-A4C3-4CA5-89F3-CB99890C0F91}" destId="{D036F32D-12F4-4D3F-B2BE-7F8AE2D4CF45}" srcOrd="4" destOrd="0" parTransId="{B6685CE6-76BC-4BE3-B262-4AEC6D6684D0}" sibTransId="{491E0243-DB91-4D0B-829E-AB71AA7B2E68}"/>
    <dgm:cxn modelId="{F91F6F69-D49E-42E7-9D21-BA4CF5AB337B}" srcId="{024EE6A2-ABED-4FBD-8090-730CBE26E2CB}" destId="{F450E055-6407-42D9-9149-B63D2E985785}" srcOrd="0" destOrd="0" parTransId="{7A74D725-2BE8-451A-AA0C-E50DBFCA5E8A}" sibTransId="{726103AA-ED73-46BB-825A-28A4869EEBB4}"/>
    <dgm:cxn modelId="{A0E56B9F-885D-4D6F-A573-FADD4409272B}" type="presOf" srcId="{D1B742DF-1AFD-4A2C-A26E-D94ECCB812FD}" destId="{815FD5FD-C816-4C26-997F-1C6961D11A63}" srcOrd="0" destOrd="1" presId="urn:microsoft.com/office/officeart/2005/8/layout/chevron2"/>
    <dgm:cxn modelId="{9D525E1E-30A2-4BCE-AA03-D7C0673A8E83}" type="presOf" srcId="{CDD69B0C-5A23-4AEF-A59B-E2133C24798D}" destId="{387786E9-7016-4F6A-81CD-96F78CC84663}" srcOrd="0" destOrd="3" presId="urn:microsoft.com/office/officeart/2005/8/layout/chevron2"/>
    <dgm:cxn modelId="{AE80022D-C795-461D-80CE-AF670D1FAB27}" type="presOf" srcId="{024EE6A2-ABED-4FBD-8090-730CBE26E2CB}" destId="{22C7AEA2-4983-416A-ACC6-A0EE7C540637}" srcOrd="0" destOrd="0" presId="urn:microsoft.com/office/officeart/2005/8/layout/chevron2"/>
    <dgm:cxn modelId="{4BC8B351-9C73-4C2B-943F-04146EB782CA}" type="presOf" srcId="{4401F22D-AB4B-4BB4-815D-74CE0E2C4D14}" destId="{387786E9-7016-4F6A-81CD-96F78CC84663}" srcOrd="0" destOrd="2" presId="urn:microsoft.com/office/officeart/2005/8/layout/chevron2"/>
    <dgm:cxn modelId="{B7898A16-FC70-4049-82DB-5C732E470793}" type="presOf" srcId="{70F92961-5337-4D7F-9C1D-D072EE6A3FDD}" destId="{34404E69-A6BA-4524-A78B-D39A30ADF580}" srcOrd="0" destOrd="0" presId="urn:microsoft.com/office/officeart/2005/8/layout/chevron2"/>
    <dgm:cxn modelId="{8704F550-3573-4B06-B105-1EF65CAFC643}" srcId="{D036F32D-12F4-4D3F-B2BE-7F8AE2D4CF45}" destId="{6B1D78EC-CEBE-43B1-B893-EB728EF26BD8}" srcOrd="0" destOrd="0" parTransId="{93169113-3C0B-43F5-B058-4382DB35EA82}" sibTransId="{4BC95EDC-9306-4E4B-8490-962EF5A342AB}"/>
    <dgm:cxn modelId="{2E0224D2-142E-4217-8FD3-B05CA41916B4}" type="presOf" srcId="{2A8AE273-B59F-4CA0-89EE-54E26031A9DC}" destId="{815FD5FD-C816-4C26-997F-1C6961D11A63}" srcOrd="0" destOrd="0" presId="urn:microsoft.com/office/officeart/2005/8/layout/chevron2"/>
    <dgm:cxn modelId="{62358068-B18E-4CF8-BCC0-7C51B885516D}" srcId="{3CCE5FEE-788A-48CD-B922-9AE472D16524}" destId="{81237BB7-0AD7-465B-9BE2-50889C5ACAB6}" srcOrd="1" destOrd="0" parTransId="{F1C74EDC-0DA3-46A9-B336-8CBC4E62A9BD}" sibTransId="{AC3E9FDC-3E53-4727-8C83-0D0B035CCAF5}"/>
    <dgm:cxn modelId="{F0D286B8-D63B-498F-A1B6-0A33ACB4DB77}" srcId="{70F92961-5337-4D7F-9C1D-D072EE6A3FDD}" destId="{2A8AE273-B59F-4CA0-89EE-54E26031A9DC}" srcOrd="0" destOrd="0" parTransId="{3BD294EE-27F5-4755-BB81-02DD77BEFD4B}" sibTransId="{5E4245FB-B395-43C8-A998-749EFD13A690}"/>
    <dgm:cxn modelId="{EF11151D-6C23-4D7F-90E8-422A90972E36}" type="presOf" srcId="{F450E055-6407-42D9-9149-B63D2E985785}" destId="{F0F57487-4436-4D95-AAAF-1942E1E3CA50}" srcOrd="0" destOrd="0" presId="urn:microsoft.com/office/officeart/2005/8/layout/chevron2"/>
    <dgm:cxn modelId="{9D9F005D-FA82-4357-B11A-F8F00D756390}" srcId="{318692F3-A4C3-4CA5-89F3-CB99890C0F91}" destId="{70F92961-5337-4D7F-9C1D-D072EE6A3FDD}" srcOrd="3" destOrd="0" parTransId="{FBB88181-CF19-4FD3-862C-45B6A6697770}" sibTransId="{EB2F3DD9-3168-4992-8073-F1C04477D49A}"/>
    <dgm:cxn modelId="{6B04C165-3186-4AD4-9A7D-BF22332A7133}" srcId="{3A837EF6-25C7-48AE-87D5-4109F187DA9E}" destId="{C0189C03-038D-45C5-B88A-0633FD2BF09A}" srcOrd="1" destOrd="0" parTransId="{5EEF01A5-9DFA-49D6-A50F-DC0E8F04F53C}" sibTransId="{73B72A9C-B6D2-45E1-B068-41E5A3707B6A}"/>
    <dgm:cxn modelId="{671F8A28-7890-4B35-8915-E8C2C27C01AF}" srcId="{318692F3-A4C3-4CA5-89F3-CB99890C0F91}" destId="{3CCE5FEE-788A-48CD-B922-9AE472D16524}" srcOrd="5" destOrd="0" parTransId="{64BD0BF6-8662-4BF7-8536-C5BF17494A43}" sibTransId="{AC2B8F02-A73D-4FF4-BB54-62534BC5F919}"/>
    <dgm:cxn modelId="{BF5C52AC-30BA-4A0A-AD19-0EEB427C8F06}" srcId="{3A837EF6-25C7-48AE-87D5-4109F187DA9E}" destId="{CDD69B0C-5A23-4AEF-A59B-E2133C24798D}" srcOrd="3" destOrd="0" parTransId="{160BD80C-DBB1-4791-9D75-699929180637}" sibTransId="{76A34AEA-E8E1-4A20-8ED6-2BA9121D4DCB}"/>
    <dgm:cxn modelId="{86A583F9-8660-4490-BF30-84F352E25221}" type="presOf" srcId="{3A837EF6-25C7-48AE-87D5-4109F187DA9E}" destId="{80D50987-8410-4B28-9417-1AA45840F57F}" srcOrd="0" destOrd="0" presId="urn:microsoft.com/office/officeart/2005/8/layout/chevron2"/>
    <dgm:cxn modelId="{5DDAFF82-5C49-4834-8441-873D57398732}" type="presOf" srcId="{81237BB7-0AD7-465B-9BE2-50889C5ACAB6}" destId="{E5C19164-02BF-49BF-95F6-FDD2B3658AAB}" srcOrd="0" destOrd="1" presId="urn:microsoft.com/office/officeart/2005/8/layout/chevron2"/>
    <dgm:cxn modelId="{D747BC80-505B-4680-920E-302546772975}" type="presOf" srcId="{53ED18B3-B421-49C4-A00A-B8827C01DE2C}" destId="{E5C19164-02BF-49BF-95F6-FDD2B3658AAB}" srcOrd="0" destOrd="0" presId="urn:microsoft.com/office/officeart/2005/8/layout/chevron2"/>
    <dgm:cxn modelId="{2DE84D43-916B-41D4-B2DC-833B3613EE4E}" srcId="{70F92961-5337-4D7F-9C1D-D072EE6A3FDD}" destId="{D1B742DF-1AFD-4A2C-A26E-D94ECCB812FD}" srcOrd="1" destOrd="0" parTransId="{888A6016-7AA6-4FCC-AD94-57C7CC00B947}" sibTransId="{EE1432A5-BA9C-4FA3-8632-829A28A3EC22}"/>
    <dgm:cxn modelId="{F24F0A4C-D752-4BA8-A081-00CE971590B4}" type="presOf" srcId="{9EB2842D-4B67-4300-B81D-850B83A8B491}" destId="{55BD1D6D-B5BD-4809-9F84-7AADD0441D82}" srcOrd="0" destOrd="0" presId="urn:microsoft.com/office/officeart/2005/8/layout/chevron2"/>
    <dgm:cxn modelId="{BFBA57B3-03AA-422E-863E-1284D02E1D23}" type="presOf" srcId="{3CCE5FEE-788A-48CD-B922-9AE472D16524}" destId="{8DADFF4C-240B-4549-A743-74A688F82AFA}" srcOrd="0" destOrd="0" presId="urn:microsoft.com/office/officeart/2005/8/layout/chevron2"/>
    <dgm:cxn modelId="{6C31F521-65FD-4E4C-A0DD-DC1ACD396538}" srcId="{3CCE5FEE-788A-48CD-B922-9AE472D16524}" destId="{53ED18B3-B421-49C4-A00A-B8827C01DE2C}" srcOrd="0" destOrd="0" parTransId="{B8C41D69-F411-46AC-AC6F-C9814CFF2E01}" sibTransId="{09959C3A-97C6-4784-A572-7721A7F151A1}"/>
    <dgm:cxn modelId="{AB1884B0-F5CD-436E-A61F-DBC40D53F62B}" type="presOf" srcId="{6B1D78EC-CEBE-43B1-B893-EB728EF26BD8}" destId="{0A2D849B-C875-4CC2-AB7A-7E8FB1A26161}" srcOrd="0" destOrd="0" presId="urn:microsoft.com/office/officeart/2005/8/layout/chevron2"/>
    <dgm:cxn modelId="{5C0EF58E-6CC2-45A7-8A10-36CB2F20F8CB}" srcId="{318692F3-A4C3-4CA5-89F3-CB99890C0F91}" destId="{3A837EF6-25C7-48AE-87D5-4109F187DA9E}" srcOrd="0" destOrd="0" parTransId="{6E5327F5-C7CD-45EF-A1FC-5F813EB68334}" sibTransId="{EEA2FEB9-6318-472B-8891-612B81906AB6}"/>
    <dgm:cxn modelId="{640F9E52-76BE-4567-8A55-B54DF47AA4FC}" srcId="{D036F32D-12F4-4D3F-B2BE-7F8AE2D4CF45}" destId="{06B5B890-4F34-4507-8205-D82A017A79A1}" srcOrd="1" destOrd="0" parTransId="{A76863FA-F3D2-480D-95B6-0A1F0AC9AD71}" sibTransId="{E905FA4B-2C4C-4B28-896B-048A3EA53566}"/>
    <dgm:cxn modelId="{634ADA2C-3B74-4D5E-BAC3-37817C899CE0}" type="presParOf" srcId="{E57225D3-3EEA-4176-8DCE-56397429A164}" destId="{DAC501F0-5618-4EB6-A104-CBF10A3357EE}" srcOrd="0" destOrd="0" presId="urn:microsoft.com/office/officeart/2005/8/layout/chevron2"/>
    <dgm:cxn modelId="{C10ABBE0-6267-4B80-9345-D2B2E1477C5E}" type="presParOf" srcId="{DAC501F0-5618-4EB6-A104-CBF10A3357EE}" destId="{80D50987-8410-4B28-9417-1AA45840F57F}" srcOrd="0" destOrd="0" presId="urn:microsoft.com/office/officeart/2005/8/layout/chevron2"/>
    <dgm:cxn modelId="{06534526-8C9F-498E-A832-A5CF3060C295}" type="presParOf" srcId="{DAC501F0-5618-4EB6-A104-CBF10A3357EE}" destId="{387786E9-7016-4F6A-81CD-96F78CC84663}" srcOrd="1" destOrd="0" presId="urn:microsoft.com/office/officeart/2005/8/layout/chevron2"/>
    <dgm:cxn modelId="{E4E31F32-A0AE-43F1-999B-C579B92648B0}" type="presParOf" srcId="{E57225D3-3EEA-4176-8DCE-56397429A164}" destId="{999B4CF5-0983-4C1E-948F-36DEFE6AAB2C}" srcOrd="1" destOrd="0" presId="urn:microsoft.com/office/officeart/2005/8/layout/chevron2"/>
    <dgm:cxn modelId="{5487E89A-394B-427A-BC67-0D43EE3F3941}" type="presParOf" srcId="{E57225D3-3EEA-4176-8DCE-56397429A164}" destId="{A56829E9-E579-4B51-9611-39B02D5B2035}" srcOrd="2" destOrd="0" presId="urn:microsoft.com/office/officeart/2005/8/layout/chevron2"/>
    <dgm:cxn modelId="{76C9A33D-7D02-4F09-AB8A-832D324D2ED6}" type="presParOf" srcId="{A56829E9-E579-4B51-9611-39B02D5B2035}" destId="{22C7AEA2-4983-416A-ACC6-A0EE7C540637}" srcOrd="0" destOrd="0" presId="urn:microsoft.com/office/officeart/2005/8/layout/chevron2"/>
    <dgm:cxn modelId="{E66E1633-9DFE-4AA8-A161-5B6DDF7C0B15}" type="presParOf" srcId="{A56829E9-E579-4B51-9611-39B02D5B2035}" destId="{F0F57487-4436-4D95-AAAF-1942E1E3CA50}" srcOrd="1" destOrd="0" presId="urn:microsoft.com/office/officeart/2005/8/layout/chevron2"/>
    <dgm:cxn modelId="{F6B31D94-BAE4-4D2F-ACAE-0C905CAE273B}" type="presParOf" srcId="{E57225D3-3EEA-4176-8DCE-56397429A164}" destId="{8FDA2373-E719-47FB-B8A7-7A8621830DD2}" srcOrd="3" destOrd="0" presId="urn:microsoft.com/office/officeart/2005/8/layout/chevron2"/>
    <dgm:cxn modelId="{C5796B18-DBA3-4CA5-A14E-4076F4007D07}" type="presParOf" srcId="{E57225D3-3EEA-4176-8DCE-56397429A164}" destId="{D7629331-F28E-4D98-BC8B-8C41D4EA5EA3}" srcOrd="4" destOrd="0" presId="urn:microsoft.com/office/officeart/2005/8/layout/chevron2"/>
    <dgm:cxn modelId="{15F07E9A-B42E-45F1-AD09-42E794B919BD}" type="presParOf" srcId="{D7629331-F28E-4D98-BC8B-8C41D4EA5EA3}" destId="{3A5BF4F7-50FE-4631-8EA2-A462515FC101}" srcOrd="0" destOrd="0" presId="urn:microsoft.com/office/officeart/2005/8/layout/chevron2"/>
    <dgm:cxn modelId="{8F404409-EE33-45F0-BA18-94949789DE5C}" type="presParOf" srcId="{D7629331-F28E-4D98-BC8B-8C41D4EA5EA3}" destId="{55BD1D6D-B5BD-4809-9F84-7AADD0441D82}" srcOrd="1" destOrd="0" presId="urn:microsoft.com/office/officeart/2005/8/layout/chevron2"/>
    <dgm:cxn modelId="{583DF3E8-E1A9-4170-ABAF-034E786F3065}" type="presParOf" srcId="{E57225D3-3EEA-4176-8DCE-56397429A164}" destId="{0618B613-A232-4132-BB27-B6A49376EA43}" srcOrd="5" destOrd="0" presId="urn:microsoft.com/office/officeart/2005/8/layout/chevron2"/>
    <dgm:cxn modelId="{F237FF67-7275-44FE-95EA-B5D0D87FC847}" type="presParOf" srcId="{E57225D3-3EEA-4176-8DCE-56397429A164}" destId="{1B0900AF-D842-420A-9CFE-2DE6C73FCDFB}" srcOrd="6" destOrd="0" presId="urn:microsoft.com/office/officeart/2005/8/layout/chevron2"/>
    <dgm:cxn modelId="{430ADF83-74C4-4814-8D1E-871317C7C6CA}" type="presParOf" srcId="{1B0900AF-D842-420A-9CFE-2DE6C73FCDFB}" destId="{34404E69-A6BA-4524-A78B-D39A30ADF580}" srcOrd="0" destOrd="0" presId="urn:microsoft.com/office/officeart/2005/8/layout/chevron2"/>
    <dgm:cxn modelId="{9A2FDBEE-2D64-4236-B9AB-5BFCA8B09CB3}" type="presParOf" srcId="{1B0900AF-D842-420A-9CFE-2DE6C73FCDFB}" destId="{815FD5FD-C816-4C26-997F-1C6961D11A63}" srcOrd="1" destOrd="0" presId="urn:microsoft.com/office/officeart/2005/8/layout/chevron2"/>
    <dgm:cxn modelId="{8A53F910-DFE8-4D43-8CBA-776824710E5B}" type="presParOf" srcId="{E57225D3-3EEA-4176-8DCE-56397429A164}" destId="{48C8170E-2CDF-499A-9B55-D5841677735E}" srcOrd="7" destOrd="0" presId="urn:microsoft.com/office/officeart/2005/8/layout/chevron2"/>
    <dgm:cxn modelId="{477A37B6-7481-4CF4-B77A-AFC5A6BA6197}" type="presParOf" srcId="{E57225D3-3EEA-4176-8DCE-56397429A164}" destId="{43AD164E-8536-4BBA-9802-858CA3092AC1}" srcOrd="8" destOrd="0" presId="urn:microsoft.com/office/officeart/2005/8/layout/chevron2"/>
    <dgm:cxn modelId="{2C45A847-DC49-44ED-BC89-00591CD673CC}" type="presParOf" srcId="{43AD164E-8536-4BBA-9802-858CA3092AC1}" destId="{5B9CF97F-6CE7-4BE1-806E-5D15E67E676A}" srcOrd="0" destOrd="0" presId="urn:microsoft.com/office/officeart/2005/8/layout/chevron2"/>
    <dgm:cxn modelId="{48D5F9F6-0AA4-43BD-A02F-EACE0C1DDE3E}" type="presParOf" srcId="{43AD164E-8536-4BBA-9802-858CA3092AC1}" destId="{0A2D849B-C875-4CC2-AB7A-7E8FB1A26161}" srcOrd="1" destOrd="0" presId="urn:microsoft.com/office/officeart/2005/8/layout/chevron2"/>
    <dgm:cxn modelId="{BB49AAE3-7E06-4AFF-8796-C416277449EC}" type="presParOf" srcId="{E57225D3-3EEA-4176-8DCE-56397429A164}" destId="{9B9B9D97-EC36-46D9-BDB4-BE3EF7B094C9}" srcOrd="9" destOrd="0" presId="urn:microsoft.com/office/officeart/2005/8/layout/chevron2"/>
    <dgm:cxn modelId="{A5D76018-E0BF-46BA-A49C-70287C9ECB37}" type="presParOf" srcId="{E57225D3-3EEA-4176-8DCE-56397429A164}" destId="{CAC09E04-8E60-43DB-994B-E57D7EF16AEB}" srcOrd="10" destOrd="0" presId="urn:microsoft.com/office/officeart/2005/8/layout/chevron2"/>
    <dgm:cxn modelId="{06C2DEB9-2D55-4070-9B97-248736A4C8EC}" type="presParOf" srcId="{CAC09E04-8E60-43DB-994B-E57D7EF16AEB}" destId="{8DADFF4C-240B-4549-A743-74A688F82AFA}" srcOrd="0" destOrd="0" presId="urn:microsoft.com/office/officeart/2005/8/layout/chevron2"/>
    <dgm:cxn modelId="{8D6ACFC0-A082-4DCD-B70E-629680048B99}" type="presParOf" srcId="{CAC09E04-8E60-43DB-994B-E57D7EF16AEB}" destId="{E5C19164-02BF-49BF-95F6-FDD2B3658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50987-8410-4B28-9417-1AA45840F57F}">
      <dsp:nvSpPr>
        <dsp:cNvPr id="0" name=""/>
        <dsp:cNvSpPr/>
      </dsp:nvSpPr>
      <dsp:spPr>
        <a:xfrm rot="5400000">
          <a:off x="-162642" y="139828"/>
          <a:ext cx="901282" cy="630897"/>
        </a:xfrm>
        <a:prstGeom prst="chevron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Paniere</a:t>
          </a:r>
          <a:r>
            <a:rPr lang="it-IT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bersaglio</a:t>
          </a:r>
          <a:endParaRPr lang="it-IT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2642" y="139828"/>
        <a:ext cx="901282" cy="630897"/>
      </dsp:txXfrm>
    </dsp:sp>
    <dsp:sp modelId="{387786E9-7016-4F6A-81CD-96F78CC84663}">
      <dsp:nvSpPr>
        <dsp:cNvPr id="0" name=""/>
        <dsp:cNvSpPr/>
      </dsp:nvSpPr>
      <dsp:spPr>
        <a:xfrm rot="5400000">
          <a:off x="3407598" y="-2799515"/>
          <a:ext cx="586141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>
              <a:latin typeface="Times New Roman" pitchFamily="18" charset="0"/>
              <a:cs typeface="Times New Roman" pitchFamily="18" charset="0"/>
            </a:rPr>
            <a:t>Olio extra vergine di oliva italiano</a:t>
          </a:r>
          <a:endParaRPr lang="it-IT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>
              <a:latin typeface="Times New Roman" pitchFamily="18" charset="0"/>
              <a:cs typeface="Times New Roman" pitchFamily="18" charset="0"/>
            </a:rPr>
            <a:t>Olio extra vergine di oliva comunitario ed extra comunitario</a:t>
          </a:r>
          <a:endParaRPr lang="it-IT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>
              <a:latin typeface="Times New Roman" pitchFamily="18" charset="0"/>
              <a:cs typeface="Times New Roman" pitchFamily="18" charset="0"/>
            </a:rPr>
            <a:t>Olio extra vergine di oliva italiano a qualità regolamentata (DOP, IGP e BIO) </a:t>
          </a:r>
          <a:endParaRPr lang="it-IT" sz="9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>
              <a:latin typeface="Times New Roman" pitchFamily="18" charset="0"/>
              <a:cs typeface="Times New Roman" pitchFamily="18" charset="0"/>
            </a:rPr>
            <a:t>Altri oli</a:t>
          </a:r>
          <a:endParaRPr lang="it-IT" sz="9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07598" y="-2799515"/>
        <a:ext cx="586141" cy="6194444"/>
      </dsp:txXfrm>
    </dsp:sp>
    <dsp:sp modelId="{22C7AEA2-4983-416A-ACC6-A0EE7C540637}">
      <dsp:nvSpPr>
        <dsp:cNvPr id="0" name=""/>
        <dsp:cNvSpPr/>
      </dsp:nvSpPr>
      <dsp:spPr>
        <a:xfrm rot="5400000">
          <a:off x="-162642" y="926788"/>
          <a:ext cx="901282" cy="630897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Prezzo prodotto all’origine</a:t>
          </a:r>
          <a:endParaRPr lang="it-IT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2642" y="926788"/>
        <a:ext cx="901282" cy="630897"/>
      </dsp:txXfrm>
    </dsp:sp>
    <dsp:sp modelId="{F0F57487-4436-4D95-AAAF-1942E1E3CA50}">
      <dsp:nvSpPr>
        <dsp:cNvPr id="0" name=""/>
        <dsp:cNvSpPr/>
      </dsp:nvSpPr>
      <dsp:spPr>
        <a:xfrm rot="5400000">
          <a:off x="3435203" y="-2037198"/>
          <a:ext cx="585833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Prezzo merce nuda franco azienda (UNAPROL)</a:t>
          </a:r>
          <a:endParaRPr lang="it-IT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35203" y="-2037198"/>
        <a:ext cx="585833" cy="6194444"/>
      </dsp:txXfrm>
    </dsp:sp>
    <dsp:sp modelId="{3A5BF4F7-50FE-4631-8EA2-A462515FC101}">
      <dsp:nvSpPr>
        <dsp:cNvPr id="0" name=""/>
        <dsp:cNvSpPr/>
      </dsp:nvSpPr>
      <dsp:spPr>
        <a:xfrm rot="5400000">
          <a:off x="-162642" y="1746411"/>
          <a:ext cx="901282" cy="630897"/>
        </a:xfrm>
        <a:prstGeom prst="chevron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Indice</a:t>
          </a:r>
          <a:r>
            <a:rPr lang="it-IT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it-IT" sz="1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moltipli-catore</a:t>
          </a:r>
          <a:endParaRPr lang="it-IT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2642" y="1746411"/>
        <a:ext cx="901282" cy="630897"/>
      </dsp:txXfrm>
    </dsp:sp>
    <dsp:sp modelId="{55BD1D6D-B5BD-4809-9F84-7AADD0441D82}">
      <dsp:nvSpPr>
        <dsp:cNvPr id="0" name=""/>
        <dsp:cNvSpPr/>
      </dsp:nvSpPr>
      <dsp:spPr>
        <a:xfrm rot="5400000">
          <a:off x="3407752" y="-1193086"/>
          <a:ext cx="585833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Va aggiunto al prezzo all’origine per avere il prezzo del prodotto finale commercializzato (comprende: costi di certificazione, imbottigliamento e distribuzione - UNAPROL)</a:t>
          </a:r>
          <a:endParaRPr lang="it-IT" sz="1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07752" y="-1193086"/>
        <a:ext cx="585833" cy="6194444"/>
      </dsp:txXfrm>
    </dsp:sp>
    <dsp:sp modelId="{34404E69-A6BA-4524-A78B-D39A30ADF580}">
      <dsp:nvSpPr>
        <dsp:cNvPr id="0" name=""/>
        <dsp:cNvSpPr/>
      </dsp:nvSpPr>
      <dsp:spPr>
        <a:xfrm rot="5400000">
          <a:off x="-162642" y="2549703"/>
          <a:ext cx="901282" cy="630897"/>
        </a:xfrm>
        <a:prstGeom prst="chevron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Proiezione prezzo al consumo</a:t>
          </a:r>
          <a:endParaRPr lang="it-IT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2642" y="2549703"/>
        <a:ext cx="901282" cy="630897"/>
      </dsp:txXfrm>
    </dsp:sp>
    <dsp:sp modelId="{815FD5FD-C816-4C26-997F-1C6961D11A63}">
      <dsp:nvSpPr>
        <dsp:cNvPr id="0" name=""/>
        <dsp:cNvSpPr/>
      </dsp:nvSpPr>
      <dsp:spPr>
        <a:xfrm rot="5400000">
          <a:off x="3407752" y="-389794"/>
          <a:ext cx="585833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i="0" kern="1200" dirty="0" smtClean="0">
              <a:latin typeface="Times New Roman" pitchFamily="18" charset="0"/>
              <a:cs typeface="Times New Roman" pitchFamily="18" charset="0"/>
            </a:rPr>
            <a:t>Viene calcolata in automatico dal software decurtando di una %  il prezzo del prodotto finale commercializzato. Tale proiezione viene indicata come  </a:t>
          </a:r>
          <a:r>
            <a:rPr lang="it-IT" sz="1100" i="1" kern="1200" dirty="0" smtClean="0">
              <a:latin typeface="Times New Roman" pitchFamily="18" charset="0"/>
              <a:cs typeface="Times New Roman" pitchFamily="18" charset="0"/>
            </a:rPr>
            <a:t>soglia di tolleranza</a:t>
          </a:r>
          <a:endParaRPr lang="it-IT" sz="110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i="1" u="sng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07752" y="-389794"/>
        <a:ext cx="585833" cy="6194444"/>
      </dsp:txXfrm>
    </dsp:sp>
    <dsp:sp modelId="{5B9CF97F-6CE7-4BE1-806E-5D15E67E676A}">
      <dsp:nvSpPr>
        <dsp:cNvPr id="0" name=""/>
        <dsp:cNvSpPr/>
      </dsp:nvSpPr>
      <dsp:spPr>
        <a:xfrm rot="5400000">
          <a:off x="-107741" y="3298094"/>
          <a:ext cx="901282" cy="740698"/>
        </a:xfrm>
        <a:prstGeom prst="chevron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Rilevazione fenomeni anomali</a:t>
          </a:r>
          <a:endParaRPr lang="it-IT" sz="1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7741" y="3298094"/>
        <a:ext cx="901282" cy="740698"/>
      </dsp:txXfrm>
    </dsp:sp>
    <dsp:sp modelId="{0A2D849B-C875-4CC2-AB7A-7E8FB1A26161}">
      <dsp:nvSpPr>
        <dsp:cNvPr id="0" name=""/>
        <dsp:cNvSpPr/>
      </dsp:nvSpPr>
      <dsp:spPr>
        <a:xfrm rot="5400000">
          <a:off x="3462653" y="413497"/>
          <a:ext cx="585833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Il software rileva i prezzi dei prodotti commercializzati più bassi della </a:t>
          </a:r>
          <a:r>
            <a:rPr lang="it-IT" sz="1100" i="1" kern="1200" dirty="0" smtClean="0">
              <a:latin typeface="Times New Roman" pitchFamily="18" charset="0"/>
              <a:cs typeface="Times New Roman" pitchFamily="18" charset="0"/>
            </a:rPr>
            <a:t>soglia di tolleranza </a:t>
          </a: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individuata per tipologia di bene del paniere bersaglio e per area geografica, inviando un segnale di </a:t>
          </a:r>
          <a:r>
            <a:rPr lang="it-IT" sz="11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Allerta</a:t>
          </a:r>
          <a:endParaRPr lang="it-IT" sz="11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1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che viene trasmesso all’ICQRF </a:t>
          </a:r>
          <a:endParaRPr lang="it-IT" sz="11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462653" y="413497"/>
        <a:ext cx="585833" cy="6194444"/>
      </dsp:txXfrm>
    </dsp:sp>
    <dsp:sp modelId="{8DADFF4C-240B-4549-A743-74A688F82AFA}">
      <dsp:nvSpPr>
        <dsp:cNvPr id="0" name=""/>
        <dsp:cNvSpPr/>
      </dsp:nvSpPr>
      <dsp:spPr>
        <a:xfrm rot="5400000">
          <a:off x="-162642" y="4156287"/>
          <a:ext cx="901282" cy="63089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Verifica anomalie</a:t>
          </a:r>
          <a:endParaRPr lang="it-IT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2642" y="4156287"/>
        <a:ext cx="901282" cy="630897"/>
      </dsp:txXfrm>
    </dsp:sp>
    <dsp:sp modelId="{E5C19164-02BF-49BF-95F6-FDD2B3658AAB}">
      <dsp:nvSpPr>
        <dsp:cNvPr id="0" name=""/>
        <dsp:cNvSpPr/>
      </dsp:nvSpPr>
      <dsp:spPr>
        <a:xfrm rot="5400000">
          <a:off x="3407752" y="1216789"/>
          <a:ext cx="585833" cy="619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L’ICQRF verifica le anomalie rilevate dal software</a:t>
          </a:r>
          <a:endParaRPr lang="it-IT" sz="110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Ad anomalie riscontrate : </a:t>
          </a:r>
          <a:r>
            <a:rPr lang="it-IT" sz="1100" i="1" kern="1200" dirty="0" smtClean="0">
              <a:latin typeface="Times New Roman" pitchFamily="18" charset="0"/>
              <a:cs typeface="Times New Roman" pitchFamily="18" charset="0"/>
            </a:rPr>
            <a:t>Panel test </a:t>
          </a: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e </a:t>
          </a:r>
          <a:r>
            <a:rPr lang="it-IT" sz="1100" i="1" u="none" kern="1200" dirty="0" smtClean="0">
              <a:latin typeface="Times New Roman" pitchFamily="18" charset="0"/>
              <a:cs typeface="Times New Roman" pitchFamily="18" charset="0"/>
            </a:rPr>
            <a:t>analisi di laboratorio</a:t>
          </a:r>
          <a:r>
            <a:rPr lang="it-IT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it-IT" sz="1100" i="1" kern="1200" dirty="0" smtClean="0">
              <a:latin typeface="Times New Roman" pitchFamily="18" charset="0"/>
              <a:cs typeface="Times New Roman" pitchFamily="18" charset="0"/>
            </a:rPr>
            <a:t>chimico-fisica</a:t>
          </a:r>
          <a:endParaRPr lang="it-IT" sz="1100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407752" y="1216789"/>
        <a:ext cx="585833" cy="619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8DC6-1583-4A45-A52A-FD4E212B57D5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C0914-5B71-4547-AC31-A312515536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288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0914-5B71-4547-AC31-A3125155360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163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0914-5B71-4547-AC31-A3125155360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621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0914-5B71-4547-AC31-A3125155360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621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0914-5B71-4547-AC31-A3125155360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76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C428-4D6B-E246-AC79-50CF4C827B3E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E90E-3073-344E-B118-297EFD52CD3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hyperlink" Target="http://www.google.it/url?sa=i&amp;source=images&amp;cd=&amp;docid=DpwiIPg34F411M&amp;tbnid=X5mfSV-6UMXOrM:&amp;ved=0CAgQjRwwAA&amp;url=http://olivo.altervista.org/&amp;ei=xBVcUcYJpbDsBpWSgOgH&amp;psig=AFQjCNFHF97RGerNEhWNH7b0KEABkkcrDg&amp;ust=136507578006849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source=images&amp;cd=&amp;docid=DpwiIPg34F411M&amp;tbnid=X5mfSV-6UMXOrM:&amp;ved=0CAgQjRwwAA&amp;url=http://olivo.altervista.org/&amp;ei=xBVcUcYJpbDsBpWSgOgH&amp;psig=AFQjCNFHF97RGerNEhWNH7b0KEABkkcrDg&amp;ust=13650757800684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ivo.altervista.org/wp-content/uploads/2012/07/oliv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51165"/>
            <a:ext cx="8580662" cy="5710934"/>
          </a:xfrm>
          <a:prstGeom prst="rect">
            <a:avLst/>
          </a:prstGeom>
          <a:noFill/>
          <a:effectLst>
            <a:outerShdw blurRad="50800" dist="50800" sx="6000" sy="6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702129" y="2673002"/>
            <a:ext cx="7462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04154" y="5193437"/>
            <a:ext cx="307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Prof. Alberto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Manelli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Direttore Generale</a:t>
            </a:r>
            <a:endParaRPr lang="it-IT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8843" y="5193436"/>
            <a:ext cx="2559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Sol &amp;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Agrifood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aprile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2013</a:t>
            </a: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92123" y="1186099"/>
            <a:ext cx="7075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PROCEDURA PER LA RILEVAZIONE DI RIBASSI ANOMALI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xmlns="" val="3645758870"/>
              </p:ext>
            </p:extLst>
          </p:nvPr>
        </p:nvGraphicFramePr>
        <p:xfrm>
          <a:off x="1143001" y="1596251"/>
          <a:ext cx="6825342" cy="492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70" y="5016953"/>
            <a:ext cx="291194" cy="3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6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4" t="5557" r="13519" b="16518"/>
          <a:stretch/>
        </p:blipFill>
        <p:spPr>
          <a:xfrm>
            <a:off x="155122" y="1622455"/>
            <a:ext cx="8188778" cy="47793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36261" y="1222345"/>
            <a:ext cx="526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SOFTWARE – HOME PAGE</a:t>
            </a:r>
          </a:p>
          <a:p>
            <a:pPr algn="ctr"/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7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1999" r="12315" b="32815"/>
          <a:stretch/>
        </p:blipFill>
        <p:spPr>
          <a:xfrm>
            <a:off x="164683" y="1752172"/>
            <a:ext cx="7803951" cy="46936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50403" y="1274540"/>
            <a:ext cx="542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SOFTWARE – ANAGRAFICA OLI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0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63" b="16278"/>
          <a:stretch/>
        </p:blipFill>
        <p:spPr>
          <a:xfrm>
            <a:off x="498021" y="1577463"/>
            <a:ext cx="7341108" cy="51297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78467" y="1183157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SOFTWARE – REPORT PREZZI</a:t>
            </a:r>
            <a:endParaRPr lang="it-IT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6" t="2000" r="12407" b="24074"/>
          <a:stretch/>
        </p:blipFill>
        <p:spPr>
          <a:xfrm>
            <a:off x="439262" y="1757529"/>
            <a:ext cx="7780867" cy="46856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8650" y="1202268"/>
            <a:ext cx="7527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SOFTWARE – VISUALIZZAZIONE SPECIFICHE PRODOTTO</a:t>
            </a:r>
          </a:p>
        </p:txBody>
      </p:sp>
    </p:spTree>
    <p:extLst>
      <p:ext uri="{BB962C8B-B14F-4D97-AF65-F5344CB8AC3E}">
        <p14:creationId xmlns:p14="http://schemas.microsoft.com/office/powerpoint/2010/main" xmlns="" val="15822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0517" y="1873760"/>
            <a:ext cx="7608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Permette di: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iscriminare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 segnali di rischio vero da falsi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allarmi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verificarne la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plausibilità in relazione al contesto temporale 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geografico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monitorare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la frequenza degli eventi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fraudolenti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analizzare le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etichette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per verificarne la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rispondenza alla normativa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vigente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atalogare le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etichette non a norma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in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una banca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dati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Attualmente attiva su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alcune aree scelte nel Nord, Centro e Sud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Italia </a:t>
            </a:r>
          </a:p>
          <a:p>
            <a:pPr lvl="0" algn="ctr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Dopo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un periodo di sperimentazione il sistema sarà ampliato a tutto il territorio nazionale.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0517" y="1374256"/>
            <a:ext cx="784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PROCEDURA INFORMATICA - PUNTI DI FORZA  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0517" y="1873760"/>
            <a:ext cx="77509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Non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sempre un prezzo basso è indice di frode: </a:t>
            </a:r>
            <a:endParaRPr lang="it-IT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azione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marketing del punto vendita attraverso la promozione di prodotti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civetta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smaltimento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prodotto invenduto prima dell’arrivo sul mercato di quello di nuova produzione e quindi di una strategia di prevenzione delle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perdite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ecc</a:t>
            </a:r>
            <a:endParaRPr lang="it-IT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it-IT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Tuttavia </a:t>
            </a:r>
            <a:r>
              <a:rPr lang="it-IT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rappresenta uno strumento che può offrire degli utili spunti per concentrare in maniera più mirata (e quindi efficiente) i controlli ad opera delle amministrazioni competenti, riducendone i costi e aumentandone l’efficacia.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586" y="1374256"/>
            <a:ext cx="803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PROCEDURA INFORMATICA - PUNTI DI DEBOLEZZA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0517" y="1669660"/>
            <a:ext cx="76081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rezzi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all’origine in alcuni mercati 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internazionali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lvl="0" algn="just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olio extra vergine d’oliva provenienza Spagna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(piazze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Málaga,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Jaén)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olio extra vergine d’oliva provenienza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Grecia (piazze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Kalamata 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Creta)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di nocciole provenienza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Turchia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di arachide provenienza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estera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Prezzi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alcune tipologie di prodotti 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oleari specifici:</a:t>
            </a: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di semi di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arachide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lampante di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oliva</a:t>
            </a:r>
          </a:p>
          <a:p>
            <a:pPr lvl="0" algn="just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olio di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girasole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di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colza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•	olio di oliva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raffinato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586" y="1210976"/>
            <a:ext cx="803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ULTERIORI RILEVAZIONI (FATTORI DI RISCHIO)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6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0516" y="1767628"/>
            <a:ext cx="7987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Catalogazione e analisi delle etichette irregolari presenti nella banca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implementata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rilevazione e analisi dei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costi di produzione per i prodotti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del paniere bersaglio attraverso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un’indagine campionaria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(questionario) su un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campione rappresentativo di aziende </a:t>
            </a:r>
            <a:endParaRPr lang="it-IT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rilevazione e analisi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del costo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produzione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per l’imprenditore agricolo (banca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dati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RICA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dell’IINEA) </a:t>
            </a:r>
            <a:endParaRPr lang="it-IT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confronto con i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costi di produzione di altri Paesi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competitor.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7586" y="1202812"/>
            <a:ext cx="803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ULTERIORI ANALISI PREVISTE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0517" y="1865596"/>
            <a:ext cx="76081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Obiettivo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finale:</a:t>
            </a:r>
          </a:p>
          <a:p>
            <a:pPr lvl="0" algn="ctr">
              <a:lnSpc>
                <a:spcPct val="150000"/>
              </a:lnSpc>
            </a:pPr>
            <a:r>
              <a:rPr lang="it-IT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Supporto </a:t>
            </a:r>
            <a:r>
              <a:rPr lang="it-IT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all’analisi del rischio </a:t>
            </a:r>
            <a:r>
              <a:rPr lang="it-IT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di frodi che l’Ispettorato opera </a:t>
            </a:r>
            <a:r>
              <a:rPr lang="it-IT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per </a:t>
            </a:r>
            <a:r>
              <a:rPr lang="it-IT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prevedere, individuare e valutare i possibili fattori di rischio </a:t>
            </a:r>
            <a:r>
              <a:rPr lang="it-IT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 attuare </a:t>
            </a:r>
            <a:r>
              <a:rPr lang="it-IT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un programma di gestione idoneo a prevenire </a:t>
            </a:r>
            <a:r>
              <a:rPr lang="it-IT" b="1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 comportamenti fraudolenti</a:t>
            </a:r>
          </a:p>
          <a:p>
            <a:pPr lvl="0" algn="just">
              <a:lnSpc>
                <a:spcPct val="150000"/>
              </a:lnSpc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Questi possono infatti causare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dei danni a: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operatori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onesti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a causa della sleale concorrenza da parte di soggetti con comportamenti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illeciti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reputazione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dei prodotti di qualità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per la presenza sul mercato di prodotti evocanti caratteristiche merceologiche non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possedute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consumatori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che acquistano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prodotti commercialmente inferiori alle loro aspettative o, in casi estremi, pericolosi per la salute.</a:t>
            </a:r>
          </a:p>
          <a:p>
            <a:pPr lvl="0" algn="just">
              <a:lnSpc>
                <a:spcPct val="150000"/>
              </a:lnSpc>
            </a:pP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37416" y="1374256"/>
            <a:ext cx="518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CONSIDERAZIONI FINALI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9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9130" y="2099551"/>
            <a:ext cx="7301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imes New Roman"/>
                <a:ea typeface="Times New Roman"/>
              </a:rPr>
              <a:t>Su qualità e sicurezza alimentare si giocherà sempre più la partita dell’alimentare a livello internazionale</a:t>
            </a:r>
            <a:r>
              <a:rPr lang="it-IT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/>
                <a:ea typeface="Times New Roman"/>
              </a:rPr>
              <a:t>Per l’Unione Europea: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ea typeface="Times New Roman"/>
              </a:rPr>
              <a:t>la </a:t>
            </a:r>
            <a:r>
              <a:rPr lang="it-IT" u="sng" dirty="0">
                <a:latin typeface="Times New Roman"/>
                <a:ea typeface="Times New Roman"/>
              </a:rPr>
              <a:t>qualità</a:t>
            </a:r>
            <a:r>
              <a:rPr lang="it-IT" dirty="0">
                <a:latin typeface="Times New Roman"/>
                <a:ea typeface="Times New Roman"/>
              </a:rPr>
              <a:t> rappresenta l’arma più potente </a:t>
            </a:r>
            <a:r>
              <a:rPr lang="it-IT" dirty="0" smtClean="0">
                <a:latin typeface="Times New Roman"/>
                <a:ea typeface="Times New Roman"/>
              </a:rPr>
              <a:t>dei </a:t>
            </a:r>
            <a:r>
              <a:rPr lang="it-IT" dirty="0">
                <a:latin typeface="Times New Roman"/>
                <a:ea typeface="Times New Roman"/>
              </a:rPr>
              <a:t>produttori comunitari per vincere le sfide commerciali in un mondo sempre più </a:t>
            </a:r>
            <a:r>
              <a:rPr lang="it-IT" dirty="0" smtClean="0">
                <a:latin typeface="Times New Roman"/>
                <a:ea typeface="Times New Roman"/>
              </a:rPr>
              <a:t>globalizzato</a:t>
            </a:r>
            <a:endParaRPr lang="it-IT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ea typeface="Times New Roman"/>
              </a:rPr>
              <a:t>la </a:t>
            </a:r>
            <a:r>
              <a:rPr lang="it-IT" u="sng" dirty="0">
                <a:latin typeface="Times New Roman"/>
                <a:ea typeface="Times New Roman"/>
              </a:rPr>
              <a:t>sicurezza alimentare</a:t>
            </a:r>
            <a:r>
              <a:rPr lang="it-IT" dirty="0">
                <a:latin typeface="Times New Roman"/>
                <a:ea typeface="Times New Roman"/>
              </a:rPr>
              <a:t> e </a:t>
            </a:r>
            <a:r>
              <a:rPr lang="it-IT" dirty="0" smtClean="0">
                <a:latin typeface="Times New Roman"/>
                <a:ea typeface="Times New Roman"/>
              </a:rPr>
              <a:t>i </a:t>
            </a:r>
            <a:r>
              <a:rPr lang="it-IT" dirty="0">
                <a:latin typeface="Times New Roman"/>
                <a:ea typeface="Times New Roman"/>
              </a:rPr>
              <a:t>riflessi sulla salute dei </a:t>
            </a:r>
            <a:r>
              <a:rPr lang="it-IT" dirty="0" smtClean="0">
                <a:latin typeface="Times New Roman"/>
                <a:ea typeface="Times New Roman"/>
              </a:rPr>
              <a:t>consumatori rappresenta una </a:t>
            </a:r>
            <a:r>
              <a:rPr lang="it-IT" dirty="0">
                <a:latin typeface="Times New Roman"/>
                <a:ea typeface="Times New Roman"/>
              </a:rPr>
              <a:t>priorità che deve essere assicurata attraverso strategie in grado di integrare i vari ambiti di competenza comunitaria, tra cui la politica agricola comune, l’ambiente, la sanità pubblica, la tutela dei consumatori.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/>
                <a:ea typeface="Times New Roman"/>
              </a:rPr>
              <a:t>.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84402" y="1533820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INTRODUZIONE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4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livo.altervista.org/wp-content/uploads/2012/07/oliv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51165"/>
            <a:ext cx="8580662" cy="5710934"/>
          </a:xfrm>
          <a:prstGeom prst="rect">
            <a:avLst/>
          </a:prstGeom>
          <a:noFill/>
          <a:effectLst>
            <a:outerShdw blurRad="50800" dist="50800" sx="6000" sy="60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7578" y="2406588"/>
            <a:ext cx="7128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GRAZIE PER LA CORTESE ATTENZIONE</a:t>
            </a:r>
            <a:endParaRPr lang="it-IT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5558" y="1748499"/>
            <a:ext cx="781322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imes New Roman"/>
                <a:ea typeface="Times New Roman"/>
              </a:rPr>
              <a:t>Sicurezza e qualità sono spesso minate </a:t>
            </a:r>
            <a:r>
              <a:rPr lang="it-IT" dirty="0" smtClean="0">
                <a:latin typeface="Times New Roman"/>
                <a:ea typeface="Times New Roman"/>
              </a:rPr>
              <a:t>da </a:t>
            </a:r>
            <a:r>
              <a:rPr lang="it-IT" u="sng" dirty="0">
                <a:latin typeface="Times New Roman"/>
                <a:ea typeface="Times New Roman"/>
              </a:rPr>
              <a:t>f</a:t>
            </a:r>
            <a:r>
              <a:rPr lang="it-IT" u="sng" dirty="0" smtClean="0">
                <a:latin typeface="Times New Roman"/>
                <a:ea typeface="Times New Roman"/>
              </a:rPr>
              <a:t>attori di rischio</a:t>
            </a:r>
            <a:r>
              <a:rPr lang="it-IT" dirty="0" smtClean="0">
                <a:latin typeface="Times New Roman"/>
                <a:ea typeface="Times New Roman"/>
              </a:rPr>
              <a:t> o condizioni che influenzano la possibilità che si verifichi un </a:t>
            </a:r>
            <a:r>
              <a:rPr lang="it-IT" dirty="0">
                <a:latin typeface="Times New Roman"/>
                <a:ea typeface="Times New Roman"/>
              </a:rPr>
              <a:t>evento dannoso </a:t>
            </a:r>
            <a:r>
              <a:rPr lang="it-IT" dirty="0" smtClean="0">
                <a:latin typeface="Times New Roman"/>
                <a:ea typeface="Times New Roman"/>
              </a:rPr>
              <a:t>(frode)</a:t>
            </a:r>
          </a:p>
          <a:p>
            <a:pPr algn="ctr">
              <a:lnSpc>
                <a:spcPct val="150000"/>
              </a:lnSpc>
            </a:pPr>
            <a:endParaRPr lang="it-IT" dirty="0" smtClean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it-IT" dirty="0" smtClean="0">
                <a:latin typeface="Times New Roman"/>
                <a:ea typeface="Times New Roman"/>
              </a:rPr>
              <a:t>FRODE AGROALIMENTARE</a:t>
            </a:r>
          </a:p>
          <a:p>
            <a:pPr algn="ctr">
              <a:lnSpc>
                <a:spcPct val="150000"/>
              </a:lnSpc>
            </a:pPr>
            <a:endParaRPr lang="it-IT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it-IT" dirty="0" smtClean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Times New Roman"/>
                <a:ea typeface="Times New Roman"/>
              </a:rPr>
              <a:t>ribasso </a:t>
            </a:r>
            <a:r>
              <a:rPr lang="it-IT" i="1" dirty="0">
                <a:latin typeface="Times New Roman"/>
                <a:ea typeface="Times New Roman"/>
              </a:rPr>
              <a:t>dei prezzi al consumo</a:t>
            </a:r>
            <a:r>
              <a:rPr lang="it-IT" dirty="0">
                <a:latin typeface="Times New Roman"/>
                <a:ea typeface="Times New Roman"/>
              </a:rPr>
              <a:t> dei prodotti </a:t>
            </a:r>
            <a:r>
              <a:rPr lang="it-IT" dirty="0" smtClean="0">
                <a:latin typeface="Times New Roman"/>
                <a:ea typeface="Times New Roman"/>
              </a:rPr>
              <a:t>agroalimentari</a:t>
            </a:r>
            <a:endParaRPr lang="it-IT" dirty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Times New Roman"/>
                <a:ea typeface="Times New Roman"/>
              </a:rPr>
              <a:t>aumento </a:t>
            </a:r>
            <a:r>
              <a:rPr lang="it-IT" i="1" dirty="0">
                <a:latin typeface="Times New Roman"/>
                <a:ea typeface="Times New Roman"/>
              </a:rPr>
              <a:t>della complessità delle filiere</a:t>
            </a:r>
            <a:r>
              <a:rPr lang="it-IT" dirty="0">
                <a:latin typeface="Times New Roman"/>
                <a:ea typeface="Times New Roman"/>
              </a:rPr>
              <a:t>, costituite da una sempre più complessa rete di attori </a:t>
            </a:r>
            <a:endParaRPr lang="it-IT" dirty="0" smtClean="0">
              <a:latin typeface="Times New Roman"/>
              <a:ea typeface="Times New Roman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  <a:ea typeface="Times New Roman"/>
              </a:rPr>
              <a:t>limitato </a:t>
            </a:r>
            <a:r>
              <a:rPr lang="it-IT" i="1" dirty="0" smtClean="0">
                <a:latin typeface="Times New Roman"/>
                <a:ea typeface="Times New Roman"/>
              </a:rPr>
              <a:t>livello di sensibilizzazione</a:t>
            </a:r>
            <a:r>
              <a:rPr lang="it-IT" dirty="0" smtClean="0">
                <a:latin typeface="Times New Roman"/>
                <a:ea typeface="Times New Roman"/>
              </a:rPr>
              <a:t> del consumatore</a:t>
            </a:r>
            <a:endParaRPr lang="it-IT" dirty="0"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it-IT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it-IT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Times New Roman"/>
              <a:ea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4065821" y="3788247"/>
            <a:ext cx="261257" cy="310243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710547" y="2784049"/>
            <a:ext cx="3053442" cy="89807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3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4593" y="1865153"/>
            <a:ext cx="775020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episodi </a:t>
            </a:r>
            <a:r>
              <a:rPr lang="it-IT" dirty="0">
                <a:latin typeface="Times New Roman"/>
              </a:rPr>
              <a:t>fraudolenti veri e propri (scandalo metanolo nel vino, la mucca </a:t>
            </a:r>
            <a:r>
              <a:rPr lang="it-IT" dirty="0" smtClean="0">
                <a:latin typeface="Times New Roman"/>
              </a:rPr>
              <a:t>BSE, </a:t>
            </a:r>
            <a:r>
              <a:rPr lang="it-IT" dirty="0">
                <a:latin typeface="Times New Roman"/>
              </a:rPr>
              <a:t>l’influenza aviaria) </a:t>
            </a:r>
            <a:endParaRPr lang="it-IT" dirty="0" smtClean="0">
              <a:latin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presenza </a:t>
            </a:r>
            <a:r>
              <a:rPr lang="it-IT" dirty="0">
                <a:latin typeface="Times New Roman"/>
              </a:rPr>
              <a:t>di ingredienti </a:t>
            </a:r>
            <a:r>
              <a:rPr lang="it-IT" dirty="0" smtClean="0">
                <a:latin typeface="Times New Roman"/>
              </a:rPr>
              <a:t>anomali, </a:t>
            </a:r>
            <a:r>
              <a:rPr lang="it-IT" dirty="0">
                <a:latin typeface="Times New Roman"/>
              </a:rPr>
              <a:t>come </a:t>
            </a:r>
            <a:r>
              <a:rPr lang="it-IT" dirty="0" smtClean="0">
                <a:latin typeface="Times New Roman"/>
              </a:rPr>
              <a:t>quelli non </a:t>
            </a:r>
            <a:r>
              <a:rPr lang="it-IT" dirty="0">
                <a:latin typeface="Times New Roman"/>
              </a:rPr>
              <a:t>consentiti perché non sicuri (tra i coloranti il Rosso Congo, </a:t>
            </a:r>
            <a:r>
              <a:rPr lang="it-IT" dirty="0" smtClean="0">
                <a:latin typeface="Times New Roman"/>
              </a:rPr>
              <a:t>alcuni </a:t>
            </a:r>
            <a:r>
              <a:rPr lang="it-IT" dirty="0">
                <a:latin typeface="Times New Roman"/>
              </a:rPr>
              <a:t>dolcificanti non ammessi dalla UE</a:t>
            </a:r>
            <a:r>
              <a:rPr lang="it-IT" dirty="0" smtClean="0">
                <a:latin typeface="Times New Roman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presenza </a:t>
            </a:r>
            <a:r>
              <a:rPr lang="it-IT" dirty="0">
                <a:latin typeface="Times New Roman"/>
              </a:rPr>
              <a:t>di ingredienti </a:t>
            </a:r>
            <a:r>
              <a:rPr lang="it-IT" dirty="0" smtClean="0">
                <a:latin typeface="Times New Roman"/>
              </a:rPr>
              <a:t>non dichiarati </a:t>
            </a:r>
            <a:r>
              <a:rPr lang="it-IT" dirty="0">
                <a:latin typeface="Times New Roman"/>
              </a:rPr>
              <a:t>in etichetta (carne equina nelle lasagne) </a:t>
            </a:r>
            <a:endParaRPr lang="it-IT" dirty="0" smtClean="0">
              <a:latin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impiego </a:t>
            </a:r>
            <a:r>
              <a:rPr lang="it-IT" dirty="0">
                <a:latin typeface="Times New Roman"/>
              </a:rPr>
              <a:t>di materie prime difettose o talvolta nocive</a:t>
            </a:r>
            <a:r>
              <a:rPr lang="it-IT" dirty="0" smtClean="0">
                <a:latin typeface="Times New Roman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it-IT" dirty="0" smtClean="0">
              <a:latin typeface="Times New Roman"/>
            </a:endParaRPr>
          </a:p>
          <a:p>
            <a:pPr algn="ctr">
              <a:lnSpc>
                <a:spcPct val="150000"/>
              </a:lnSpc>
            </a:pPr>
            <a:endParaRPr lang="it-IT" b="1" dirty="0" smtClean="0"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Times New Roman"/>
              </a:rPr>
              <a:t>Sfiducia verso </a:t>
            </a:r>
            <a:r>
              <a:rPr lang="it-IT" b="1" dirty="0">
                <a:latin typeface="Times New Roman"/>
              </a:rPr>
              <a:t>il sistema </a:t>
            </a:r>
            <a:r>
              <a:rPr lang="it-IT" b="1" dirty="0" smtClean="0">
                <a:latin typeface="Times New Roman"/>
              </a:rPr>
              <a:t>produttivo e i </a:t>
            </a:r>
            <a:r>
              <a:rPr lang="it-IT" b="1" dirty="0">
                <a:latin typeface="Times New Roman"/>
              </a:rPr>
              <a:t>sistemi di </a:t>
            </a:r>
            <a:r>
              <a:rPr lang="it-IT" b="1" dirty="0" smtClean="0">
                <a:latin typeface="Times New Roman"/>
              </a:rPr>
              <a:t>controllo</a:t>
            </a:r>
            <a:endParaRPr lang="it-IT" b="1" dirty="0">
              <a:latin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84402" y="1313392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ESEMPI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084774" y="4604662"/>
            <a:ext cx="261257" cy="310243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0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1377" y="1709802"/>
            <a:ext cx="7936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Times New Roman"/>
              </a:rPr>
              <a:t>Motivazioni </a:t>
            </a:r>
            <a:r>
              <a:rPr lang="it-IT" dirty="0">
                <a:latin typeface="Times New Roman"/>
              </a:rPr>
              <a:t>economiche </a:t>
            </a:r>
            <a:r>
              <a:rPr lang="it-IT" dirty="0" smtClean="0">
                <a:latin typeface="Times New Roman"/>
              </a:rPr>
              <a:t>e umane: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>
                <a:latin typeface="Times New Roman"/>
              </a:rPr>
              <a:t>opportunità favorevole </a:t>
            </a:r>
            <a:r>
              <a:rPr lang="it-IT" dirty="0" smtClean="0">
                <a:latin typeface="Times New Roman"/>
              </a:rPr>
              <a:t>(disponibilità </a:t>
            </a:r>
            <a:r>
              <a:rPr lang="it-IT" dirty="0">
                <a:latin typeface="Times New Roman"/>
              </a:rPr>
              <a:t>di materie prime a basso </a:t>
            </a:r>
            <a:r>
              <a:rPr lang="it-IT" dirty="0" smtClean="0">
                <a:latin typeface="Times New Roman"/>
              </a:rPr>
              <a:t>costo, uso </a:t>
            </a:r>
            <a:r>
              <a:rPr lang="it-IT" dirty="0">
                <a:latin typeface="Times New Roman"/>
              </a:rPr>
              <a:t>di canali commerciali che sfuggono ai </a:t>
            </a:r>
            <a:r>
              <a:rPr lang="it-IT" dirty="0" smtClean="0">
                <a:latin typeface="Times New Roman"/>
              </a:rPr>
              <a:t>controlli, grado </a:t>
            </a:r>
            <a:r>
              <a:rPr lang="it-IT" dirty="0">
                <a:latin typeface="Times New Roman"/>
              </a:rPr>
              <a:t>di probabilità che una frode possa essere scoperta, o scoperta troppo </a:t>
            </a:r>
            <a:r>
              <a:rPr lang="it-IT" dirty="0" smtClean="0">
                <a:latin typeface="Times New Roman"/>
              </a:rPr>
              <a:t>tardi)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>
                <a:latin typeface="Times New Roman"/>
              </a:rPr>
              <a:t>auto-giustificazion</a:t>
            </a:r>
            <a:r>
              <a:rPr lang="it-IT" dirty="0">
                <a:latin typeface="Times New Roman"/>
              </a:rPr>
              <a:t>e </a:t>
            </a:r>
            <a:r>
              <a:rPr lang="it-IT" dirty="0" smtClean="0">
                <a:latin typeface="Times New Roman"/>
              </a:rPr>
              <a:t>(dare </a:t>
            </a:r>
            <a:r>
              <a:rPr lang="it-IT" dirty="0">
                <a:latin typeface="Times New Roman"/>
              </a:rPr>
              <a:t>una valore giustificativo al </a:t>
            </a:r>
            <a:r>
              <a:rPr lang="it-IT" dirty="0" smtClean="0">
                <a:latin typeface="Times New Roman"/>
              </a:rPr>
              <a:t>comportamento </a:t>
            </a:r>
            <a:r>
              <a:rPr lang="it-IT" dirty="0">
                <a:latin typeface="Times New Roman"/>
              </a:rPr>
              <a:t>nei confronti della collettività, </a:t>
            </a:r>
            <a:r>
              <a:rPr lang="it-IT" dirty="0" smtClean="0">
                <a:latin typeface="Times New Roman"/>
              </a:rPr>
              <a:t>valutare </a:t>
            </a:r>
            <a:r>
              <a:rPr lang="it-IT" dirty="0">
                <a:latin typeface="Times New Roman"/>
              </a:rPr>
              <a:t>un presunto danno ricevuto e quindi </a:t>
            </a:r>
            <a:r>
              <a:rPr lang="it-IT" dirty="0" smtClean="0">
                <a:latin typeface="Times New Roman"/>
              </a:rPr>
              <a:t>vantare </a:t>
            </a:r>
            <a:r>
              <a:rPr lang="it-IT" dirty="0">
                <a:latin typeface="Times New Roman"/>
              </a:rPr>
              <a:t>una sorta di credito nei confronti della società, </a:t>
            </a:r>
            <a:r>
              <a:rPr lang="it-IT" dirty="0" smtClean="0">
                <a:latin typeface="Times New Roman"/>
              </a:rPr>
              <a:t>considerare </a:t>
            </a:r>
            <a:r>
              <a:rPr lang="it-IT" dirty="0">
                <a:latin typeface="Times New Roman"/>
              </a:rPr>
              <a:t>il fatto come passeggero o </a:t>
            </a:r>
            <a:r>
              <a:rPr lang="it-IT" dirty="0" smtClean="0">
                <a:latin typeface="Times New Roman"/>
              </a:rPr>
              <a:t>transitorio)</a:t>
            </a:r>
            <a:endParaRPr lang="it-IT" dirty="0">
              <a:latin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>
                <a:latin typeface="Times New Roman"/>
              </a:rPr>
              <a:t>pressione ambientale </a:t>
            </a:r>
            <a:r>
              <a:rPr lang="it-IT" dirty="0" smtClean="0">
                <a:latin typeface="Times New Roman"/>
              </a:rPr>
              <a:t>(collegata </a:t>
            </a:r>
            <a:r>
              <a:rPr lang="it-IT" dirty="0">
                <a:latin typeface="Times New Roman"/>
              </a:rPr>
              <a:t>a difficoltà finanziaria, difficoltà nei pagamenti da parte dei </a:t>
            </a:r>
            <a:r>
              <a:rPr lang="it-IT" dirty="0" smtClean="0">
                <a:latin typeface="Times New Roman"/>
              </a:rPr>
              <a:t>clienti. E’ cresciuta </a:t>
            </a:r>
            <a:r>
              <a:rPr lang="it-IT" dirty="0">
                <a:latin typeface="Times New Roman"/>
              </a:rPr>
              <a:t>molto in relazione alla crisi </a:t>
            </a:r>
            <a:r>
              <a:rPr lang="it-IT" dirty="0" smtClean="0">
                <a:latin typeface="Times New Roman"/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84402" y="1313392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IL TRIANGOLO DELLA FRODE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5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09" y="2117500"/>
            <a:ext cx="6632572" cy="3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3722" y="6102410"/>
            <a:ext cx="83520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latin typeface="Times New Roman"/>
              </a:rPr>
              <a:t>Le tre concause spingono l’autore a mettere in atto un disegno fraudolento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4402" y="1313392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IL TRIANGOLO DELLA FRODE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2427" y="1614419"/>
            <a:ext cx="777453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Times New Roman"/>
              </a:rPr>
              <a:t>Organizzazione </a:t>
            </a:r>
            <a:r>
              <a:rPr lang="it-IT" dirty="0">
                <a:latin typeface="Times New Roman"/>
              </a:rPr>
              <a:t>dell’offerta </a:t>
            </a:r>
            <a:r>
              <a:rPr lang="it-IT" dirty="0" smtClean="0">
                <a:latin typeface="Times New Roman"/>
              </a:rPr>
              <a:t>fraudolenta: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produzione </a:t>
            </a:r>
            <a:r>
              <a:rPr lang="it-IT" dirty="0">
                <a:latin typeface="Times New Roman"/>
              </a:rPr>
              <a:t>di oli </a:t>
            </a:r>
            <a:r>
              <a:rPr lang="it-IT" dirty="0" smtClean="0">
                <a:latin typeface="Times New Roman"/>
              </a:rPr>
              <a:t>contraffatti (miscelati) </a:t>
            </a:r>
            <a:r>
              <a:rPr lang="it-IT" dirty="0">
                <a:latin typeface="Times New Roman"/>
              </a:rPr>
              <a:t>destinati al grande circuito commerciale, che implica quindi l’acquisizione, la trasformazione ed il confezionamento di grandi partite di </a:t>
            </a:r>
            <a:r>
              <a:rPr lang="it-IT" dirty="0" smtClean="0">
                <a:latin typeface="Times New Roman"/>
              </a:rPr>
              <a:t>prodotto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produzione </a:t>
            </a:r>
            <a:r>
              <a:rPr lang="it-IT" dirty="0">
                <a:latin typeface="Times New Roman"/>
              </a:rPr>
              <a:t>su scala minore, destinata ad essere direttamente venduta al consumatore </a:t>
            </a:r>
            <a:r>
              <a:rPr lang="it-IT" dirty="0" smtClean="0">
                <a:latin typeface="Times New Roman"/>
              </a:rPr>
              <a:t>finale, generalmente “</a:t>
            </a:r>
            <a:r>
              <a:rPr lang="it-IT" dirty="0">
                <a:latin typeface="Times New Roman"/>
              </a:rPr>
              <a:t>porta a porta” </a:t>
            </a:r>
            <a:r>
              <a:rPr lang="it-IT" dirty="0" smtClean="0">
                <a:latin typeface="Times New Roman"/>
              </a:rPr>
              <a:t>(in </a:t>
            </a:r>
            <a:r>
              <a:rPr lang="it-IT" dirty="0">
                <a:latin typeface="Times New Roman"/>
              </a:rPr>
              <a:t>forte </a:t>
            </a:r>
            <a:r>
              <a:rPr lang="it-IT" dirty="0" smtClean="0">
                <a:latin typeface="Times New Roman"/>
              </a:rPr>
              <a:t>ridimensionamento) 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Times New Roman"/>
              </a:rPr>
              <a:t>Leve </a:t>
            </a:r>
            <a:r>
              <a:rPr lang="it-IT" dirty="0">
                <a:latin typeface="Times New Roman"/>
              </a:rPr>
              <a:t>che </a:t>
            </a:r>
            <a:r>
              <a:rPr lang="it-IT" dirty="0" smtClean="0">
                <a:latin typeface="Times New Roman"/>
              </a:rPr>
              <a:t>muovono </a:t>
            </a:r>
            <a:r>
              <a:rPr lang="it-IT" dirty="0">
                <a:latin typeface="Times New Roman"/>
              </a:rPr>
              <a:t>il mercato degli oli </a:t>
            </a:r>
            <a:r>
              <a:rPr lang="it-IT" dirty="0" smtClean="0">
                <a:latin typeface="Times New Roman"/>
              </a:rPr>
              <a:t>anomali, che rispondono </a:t>
            </a:r>
            <a:r>
              <a:rPr lang="it-IT" dirty="0">
                <a:latin typeface="Times New Roman"/>
              </a:rPr>
              <a:t>alla richiesta di prodotti da consumo a </a:t>
            </a:r>
            <a:r>
              <a:rPr lang="it-IT" u="sng" dirty="0">
                <a:latin typeface="Times New Roman"/>
              </a:rPr>
              <a:t>costi </a:t>
            </a:r>
            <a:r>
              <a:rPr lang="it-IT" u="sng" dirty="0" smtClean="0">
                <a:latin typeface="Times New Roman"/>
              </a:rPr>
              <a:t>bassi</a:t>
            </a:r>
            <a:r>
              <a:rPr lang="it-IT" dirty="0" smtClean="0">
                <a:latin typeface="Times New Roman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disponibilità </a:t>
            </a:r>
            <a:r>
              <a:rPr lang="it-IT" dirty="0">
                <a:latin typeface="Times New Roman"/>
              </a:rPr>
              <a:t>di materie prime a basso costo </a:t>
            </a:r>
            <a:endParaRPr lang="it-IT" dirty="0" smtClean="0">
              <a:latin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/>
              </a:rPr>
              <a:t>disponibilità </a:t>
            </a:r>
            <a:r>
              <a:rPr lang="it-IT" dirty="0">
                <a:latin typeface="Times New Roman"/>
              </a:rPr>
              <a:t>di metodi di produzione </a:t>
            </a:r>
            <a:r>
              <a:rPr lang="it-IT" dirty="0" smtClean="0">
                <a:latin typeface="Times New Roman"/>
              </a:rPr>
              <a:t>fraudolenti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it-IT" dirty="0" smtClean="0"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Times New Roman"/>
              </a:rPr>
              <a:t>Prezzo </a:t>
            </a:r>
            <a:r>
              <a:rPr lang="it-IT" b="1" dirty="0">
                <a:latin typeface="Times New Roman"/>
              </a:rPr>
              <a:t>come </a:t>
            </a:r>
            <a:r>
              <a:rPr lang="it-IT" b="1" u="sng" dirty="0" smtClean="0">
                <a:latin typeface="Times New Roman"/>
              </a:rPr>
              <a:t>elemento </a:t>
            </a:r>
            <a:r>
              <a:rPr lang="it-IT" b="1" u="sng" dirty="0">
                <a:latin typeface="Times New Roman"/>
              </a:rPr>
              <a:t>spia </a:t>
            </a:r>
            <a:r>
              <a:rPr lang="it-IT" b="1" dirty="0">
                <a:latin typeface="Times New Roman"/>
              </a:rPr>
              <a:t>su cui basare le </a:t>
            </a:r>
            <a:r>
              <a:rPr lang="it-IT" b="1" dirty="0" smtClean="0">
                <a:latin typeface="Times New Roman"/>
              </a:rPr>
              <a:t>azioni </a:t>
            </a:r>
            <a:r>
              <a:rPr lang="it-IT" b="1" dirty="0">
                <a:latin typeface="Times New Roman"/>
              </a:rPr>
              <a:t>di </a:t>
            </a:r>
            <a:r>
              <a:rPr lang="it-IT" b="1" dirty="0" smtClean="0">
                <a:latin typeface="Times New Roman"/>
              </a:rPr>
              <a:t>controllo</a:t>
            </a:r>
            <a:endParaRPr lang="it-IT" b="1" dirty="0">
              <a:latin typeface="Times New Roman"/>
            </a:endParaRPr>
          </a:p>
          <a:p>
            <a:pPr>
              <a:lnSpc>
                <a:spcPct val="150000"/>
              </a:lnSpc>
            </a:pPr>
            <a:endParaRPr lang="it-IT" dirty="0" smtClean="0">
              <a:latin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84402" y="1190932"/>
            <a:ext cx="56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IL MERCATO DELL’OLIO DI OLIVA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068439" y="5886473"/>
            <a:ext cx="261257" cy="310243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09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2948" y="2587163"/>
            <a:ext cx="7292478" cy="242630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dirty="0" smtClean="0">
                <a:latin typeface="Times New Roman"/>
                <a:ea typeface="Arial Unicode MS"/>
                <a:cs typeface="Times New Roman"/>
              </a:rPr>
              <a:t>Sotto 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il coordinamento dell’</a:t>
            </a:r>
            <a:r>
              <a:rPr lang="it-IT" b="1" dirty="0">
                <a:latin typeface="Times New Roman"/>
                <a:ea typeface="Arial Unicode MS"/>
                <a:cs typeface="Times New Roman"/>
              </a:rPr>
              <a:t>ICQRF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 e in collaborazione con </a:t>
            </a:r>
            <a:r>
              <a:rPr lang="it-IT" b="1" dirty="0" smtClean="0">
                <a:latin typeface="Times New Roman"/>
                <a:ea typeface="Arial Unicode MS"/>
                <a:cs typeface="Times New Roman"/>
              </a:rPr>
              <a:t>UNAPROL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dirty="0" smtClean="0">
                <a:latin typeface="Times New Roman"/>
                <a:ea typeface="Arial Unicode MS"/>
                <a:cs typeface="Times New Roman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S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istema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di allerta 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per la prevenzione del rischio di frodi per il settore olivicolo tramite il monitoraggio dei prezzi dei prodotti </a:t>
            </a:r>
            <a:r>
              <a:rPr lang="it-IT" dirty="0" smtClean="0">
                <a:latin typeface="Times New Roman"/>
                <a:ea typeface="Arial Unicode MS"/>
                <a:cs typeface="Times New Roman"/>
              </a:rPr>
              <a:t>oleari (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extravergine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di oliva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 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qualità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regolamentata)</a:t>
            </a:r>
            <a:r>
              <a:rPr lang="it-IT" dirty="0" smtClean="0">
                <a:latin typeface="Times New Roman"/>
                <a:ea typeface="Arial Unicode MS"/>
                <a:cs typeface="Times New Roman"/>
              </a:rPr>
              <a:t> 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commercializzati con </a:t>
            </a:r>
            <a:r>
              <a:rPr lang="it-IT" dirty="0" smtClean="0">
                <a:latin typeface="Times New Roman"/>
                <a:ea typeface="Arial Unicode MS"/>
                <a:cs typeface="Times New Roman"/>
              </a:rPr>
              <a:t>ribassi anomali</a:t>
            </a:r>
            <a:r>
              <a:rPr lang="it-IT" dirty="0">
                <a:latin typeface="Times New Roman"/>
                <a:ea typeface="Arial Unicode MS"/>
                <a:cs typeface="Times New Roman"/>
              </a:rPr>
              <a:t> </a:t>
            </a:r>
            <a:endParaRPr lang="it-IT" dirty="0" smtClean="0"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95626" y="1316166"/>
            <a:ext cx="586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SISTEMA DI ALLERTA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329696" y="3420817"/>
            <a:ext cx="261257" cy="310243"/>
          </a:xfrm>
          <a:prstGeom prst="downArrow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90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8317" y="373273"/>
            <a:ext cx="656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Strumenti e metodi per la tutela dell’olio extravergine di oliva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4952" y="1471499"/>
            <a:ext cx="7649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S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oftware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 messo a punto dall’INEA che restituisce una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proiezione del </a:t>
            </a:r>
            <a:r>
              <a:rPr lang="it-IT" u="sng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prezzo al consumo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delle diverse tipologie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prodotto del paniere bersaglio partendo dal prezzo all’origine e considerando i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costi di certificazione, imbottigliamento e distribuzione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(fonte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UNAPROL) </a:t>
            </a:r>
            <a:endParaRPr lang="it-IT" dirty="0" smtClean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Il software calcola in automatico la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soglia di 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tolleranza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data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dalla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decurtazione del 30 % del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prezzo del prodotto finale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commercializzato e rileva (via web) i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prezzi dei prodotti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commercializzati dalla GDO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più bassi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di tale soglia (individuata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per tipologia di bene del paniere bersaglio e per area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geografica)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inviando un segnale di </a:t>
            </a:r>
            <a:r>
              <a:rPr lang="it-IT" b="1" dirty="0" smtClean="0">
                <a:solidFill>
                  <a:srgbClr val="C00000"/>
                </a:solidFill>
                <a:latin typeface="Times New Roman"/>
                <a:ea typeface="Arial Unicode MS"/>
                <a:cs typeface="Times New Roman"/>
              </a:rPr>
              <a:t>Allerta </a:t>
            </a:r>
            <a:endParaRPr lang="it-IT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Segnale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trasmesso all’ICQRF </a:t>
            </a:r>
            <a:r>
              <a:rPr lang="it-IT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che </a:t>
            </a: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verifica le anomalie rilevate dal software</a:t>
            </a:r>
          </a:p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Ad anomalie riscontrate : </a:t>
            </a:r>
            <a:r>
              <a:rPr lang="it-IT" i="1" dirty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Panel test e analisi di laboratorio </a:t>
            </a:r>
            <a:r>
              <a:rPr lang="it-IT" i="1" dirty="0" smtClean="0">
                <a:solidFill>
                  <a:prstClr val="black"/>
                </a:solidFill>
                <a:latin typeface="Times New Roman"/>
                <a:ea typeface="Arial Unicode MS"/>
                <a:cs typeface="Times New Roman"/>
              </a:rPr>
              <a:t>chimico-fisica</a:t>
            </a:r>
            <a:endParaRPr lang="it-IT" i="1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95626" y="1152886"/>
            <a:ext cx="586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SISTEMA DI ALLERTA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242" y="4914899"/>
            <a:ext cx="4735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1379</Words>
  <Application>Microsoft Office PowerPoint</Application>
  <PresentationFormat>Presentazione su schermo (4:3)</PresentationFormat>
  <Paragraphs>144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INEA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Sofia</dc:creator>
  <cp:lastModifiedBy>Alexia</cp:lastModifiedBy>
  <cp:revision>161</cp:revision>
  <dcterms:created xsi:type="dcterms:W3CDTF">2011-01-24T11:03:37Z</dcterms:created>
  <dcterms:modified xsi:type="dcterms:W3CDTF">2013-04-09T09:30:53Z</dcterms:modified>
</cp:coreProperties>
</file>